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5"/>
  </p:notesMasterIdLst>
  <p:sldIdLst>
    <p:sldId id="256" r:id="rId2"/>
    <p:sldId id="296" r:id="rId3"/>
    <p:sldId id="297" r:id="rId4"/>
    <p:sldId id="261" r:id="rId5"/>
    <p:sldId id="276" r:id="rId6"/>
    <p:sldId id="277" r:id="rId7"/>
    <p:sldId id="278" r:id="rId8"/>
    <p:sldId id="279" r:id="rId9"/>
    <p:sldId id="280" r:id="rId10"/>
    <p:sldId id="295" r:id="rId11"/>
    <p:sldId id="281" r:id="rId12"/>
    <p:sldId id="260" r:id="rId13"/>
    <p:sldId id="291" r:id="rId14"/>
    <p:sldId id="273" r:id="rId15"/>
    <p:sldId id="267" r:id="rId16"/>
    <p:sldId id="274" r:id="rId17"/>
    <p:sldId id="275" r:id="rId18"/>
    <p:sldId id="282" r:id="rId19"/>
    <p:sldId id="283" r:id="rId20"/>
    <p:sldId id="270" r:id="rId21"/>
    <p:sldId id="268" r:id="rId22"/>
    <p:sldId id="286" r:id="rId23"/>
    <p:sldId id="287" r:id="rId24"/>
  </p:sldIdLst>
  <p:sldSz cx="12192000" cy="6858000"/>
  <p:notesSz cx="6858000" cy="9144000"/>
  <p:defaultText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8" d="100"/>
          <a:sy n="108" d="100"/>
        </p:scale>
        <p:origin x="663"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sidehove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a-DK"/>
          </a:p>
        </p:txBody>
      </p:sp>
      <p:sp>
        <p:nvSpPr>
          <p:cNvPr id="3" name="Pladsholder til dato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A83D2D-D66E-4455-9B8E-925E1ED22F88}" type="datetimeFigureOut">
              <a:rPr lang="da-DK" smtClean="0"/>
              <a:t>06-12-2021</a:t>
            </a:fld>
            <a:endParaRPr lang="da-DK"/>
          </a:p>
        </p:txBody>
      </p:sp>
      <p:sp>
        <p:nvSpPr>
          <p:cNvPr id="4" name="Pladsholder til slidebillede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a-DK"/>
          </a:p>
        </p:txBody>
      </p:sp>
      <p:sp>
        <p:nvSpPr>
          <p:cNvPr id="5" name="Pladsholder til no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6" name="Pladsholder til sidefod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a-DK"/>
          </a:p>
        </p:txBody>
      </p:sp>
      <p:sp>
        <p:nvSpPr>
          <p:cNvPr id="7" name="Pladsholder til slide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5399096-4931-4C7F-A88C-AD5CAE7B6465}" type="slidenum">
              <a:rPr lang="da-DK" smtClean="0"/>
              <a:t>‹nr.›</a:t>
            </a:fld>
            <a:endParaRPr lang="da-DK"/>
          </a:p>
        </p:txBody>
      </p:sp>
    </p:spTree>
    <p:extLst>
      <p:ext uri="{BB962C8B-B14F-4D97-AF65-F5344CB8AC3E}">
        <p14:creationId xmlns:p14="http://schemas.microsoft.com/office/powerpoint/2010/main" val="361527970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7083c70f39_0_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92" name="Google Shape;92;g7083c70f39_0_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Tree>
    <p:extLst>
      <p:ext uri="{BB962C8B-B14F-4D97-AF65-F5344CB8AC3E}">
        <p14:creationId xmlns:p14="http://schemas.microsoft.com/office/powerpoint/2010/main" val="1790304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706b34bca1_1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5" name="Google Shape;165;g706b34bca1_1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7083c70f39_0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9" name="Google Shape;129;g7083c70f39_0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706b34bca1_1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1" name="Google Shape;171;g706b34bca1_1_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706b34bca1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9" name="Google Shape;179;g706b34bca1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9"/>
        <p:cNvGrpSpPr/>
        <p:nvPr/>
      </p:nvGrpSpPr>
      <p:grpSpPr>
        <a:xfrm>
          <a:off x="0" y="0"/>
          <a:ext cx="0" cy="0"/>
          <a:chOff x="0" y="0"/>
          <a:chExt cx="0" cy="0"/>
        </a:xfrm>
      </p:grpSpPr>
      <p:sp>
        <p:nvSpPr>
          <p:cNvPr id="220" name="Google Shape;220;g706b34bca1_1_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1" name="Google Shape;221;g706b34bca1_1_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5"/>
        <p:cNvGrpSpPr/>
        <p:nvPr/>
      </p:nvGrpSpPr>
      <p:grpSpPr>
        <a:xfrm>
          <a:off x="0" y="0"/>
          <a:ext cx="0" cy="0"/>
          <a:chOff x="0" y="0"/>
          <a:chExt cx="0" cy="0"/>
        </a:xfrm>
      </p:grpSpPr>
      <p:sp>
        <p:nvSpPr>
          <p:cNvPr id="226" name="Google Shape;226;g706b34bca1_1_8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7" name="Google Shape;227;g706b34bca1_1_8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da-DK" dirty="0"/>
              <a:t>4 kilder</a:t>
            </a:r>
            <a:r>
              <a:rPr lang="da-DK" baseline="0" dirty="0"/>
              <a:t> pr. side. </a:t>
            </a: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706b34bca1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7" name="Google Shape;147;g706b34bca1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
        <p:cNvGrpSpPr/>
        <p:nvPr/>
      </p:nvGrpSpPr>
      <p:grpSpPr>
        <a:xfrm>
          <a:off x="0" y="0"/>
          <a:ext cx="0" cy="0"/>
          <a:chOff x="0" y="0"/>
          <a:chExt cx="0" cy="0"/>
        </a:xfrm>
      </p:grpSpPr>
      <p:sp>
        <p:nvSpPr>
          <p:cNvPr id="134" name="Google Shape;134;g706b34bca1_0_3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5" name="Google Shape;135;g706b34bca1_0_3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706b34bca1_0_3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5" name="Google Shape;245;g706b34bca1_0_3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706b34bca1_1_3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5" name="Google Shape;185;g706b34bca1_1_3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706b34bca1_0_3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1" name="Google Shape;251;g706b34bca1_0_3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Google Shape;190;g706b34bca1_1_5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1" name="Google Shape;191;g706b34bca1_1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Google Shape;196;g706b34bca1_1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7" name="Google Shape;197;g706b34bca1_1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706b34bca1_1_6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3" name="Google Shape;203;g706b34bca1_1_6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706b34bca1_1_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706b34bca1_1_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dsholder til slidebillede 1"/>
          <p:cNvSpPr>
            <a:spLocks noGrp="1" noRot="1" noChangeAspect="1"/>
          </p:cNvSpPr>
          <p:nvPr>
            <p:ph type="sldImg"/>
          </p:nvPr>
        </p:nvSpPr>
        <p:spPr/>
      </p:sp>
      <p:sp>
        <p:nvSpPr>
          <p:cNvPr id="3" name="Pladsholder til noter 2"/>
          <p:cNvSpPr>
            <a:spLocks noGrp="1"/>
          </p:cNvSpPr>
          <p:nvPr>
            <p:ph type="body" idx="1"/>
          </p:nvPr>
        </p:nvSpPr>
        <p:spPr/>
        <p:txBody>
          <a:bodyPr/>
          <a:lstStyle/>
          <a:p>
            <a:endParaRPr lang="da-DK" dirty="0"/>
          </a:p>
        </p:txBody>
      </p:sp>
    </p:spTree>
    <p:extLst>
      <p:ext uri="{BB962C8B-B14F-4D97-AF65-F5344CB8AC3E}">
        <p14:creationId xmlns:p14="http://schemas.microsoft.com/office/powerpoint/2010/main" val="1090360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706b34bca1_1_7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706b34bca1_1_7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g706b34bca1_0_34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6" name="Google Shape;86;g706b34bca1_0_3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slid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8DA6E61-60BB-4F7B-9F21-B5F8957264C5}"/>
              </a:ext>
            </a:extLst>
          </p:cNvPr>
          <p:cNvSpPr>
            <a:spLocks noGrp="1"/>
          </p:cNvSpPr>
          <p:nvPr>
            <p:ph type="ctrTitle"/>
          </p:nvPr>
        </p:nvSpPr>
        <p:spPr>
          <a:xfrm>
            <a:off x="1524000" y="1122363"/>
            <a:ext cx="9144000" cy="2387600"/>
          </a:xfrm>
        </p:spPr>
        <p:txBody>
          <a:bodyPr anchor="b"/>
          <a:lstStyle>
            <a:lvl1pPr algn="ctr">
              <a:defRPr sz="6000"/>
            </a:lvl1pPr>
          </a:lstStyle>
          <a:p>
            <a:r>
              <a:rPr lang="da-DK"/>
              <a:t>Klik for at redigere titeltypografien i masteren</a:t>
            </a:r>
          </a:p>
        </p:txBody>
      </p:sp>
      <p:sp>
        <p:nvSpPr>
          <p:cNvPr id="3" name="Undertitel 2">
            <a:extLst>
              <a:ext uri="{FF2B5EF4-FFF2-40B4-BE49-F238E27FC236}">
                <a16:creationId xmlns:a16="http://schemas.microsoft.com/office/drawing/2014/main" id="{265412D8-0485-49D4-8061-F8705F3FC4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a-DK"/>
              <a:t>Klik for at redigere undertiteltypografien i masteren</a:t>
            </a:r>
          </a:p>
        </p:txBody>
      </p:sp>
      <p:sp>
        <p:nvSpPr>
          <p:cNvPr id="4" name="Pladsholder til dato 3">
            <a:extLst>
              <a:ext uri="{FF2B5EF4-FFF2-40B4-BE49-F238E27FC236}">
                <a16:creationId xmlns:a16="http://schemas.microsoft.com/office/drawing/2014/main" id="{AEDE5F06-A923-459E-9B1E-220224F10B24}"/>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F15811E0-69E2-4740-AE56-170B469EE443}"/>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B52E4958-7E27-46D2-A9ED-9E7A0066670E}"/>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865946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og lodret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98ADD9C-B6E2-49A0-9485-A80C23017165}"/>
              </a:ext>
            </a:extLst>
          </p:cNvPr>
          <p:cNvSpPr>
            <a:spLocks noGrp="1"/>
          </p:cNvSpPr>
          <p:nvPr>
            <p:ph type="title"/>
          </p:nvPr>
        </p:nvSpPr>
        <p:spPr/>
        <p:txBody>
          <a:bodyPr/>
          <a:lstStyle/>
          <a:p>
            <a:r>
              <a:rPr lang="da-DK"/>
              <a:t>Klik for at redigere titeltypografien i masteren</a:t>
            </a:r>
          </a:p>
        </p:txBody>
      </p:sp>
      <p:sp>
        <p:nvSpPr>
          <p:cNvPr id="3" name="Pladsholder til lodret titel 2">
            <a:extLst>
              <a:ext uri="{FF2B5EF4-FFF2-40B4-BE49-F238E27FC236}">
                <a16:creationId xmlns:a16="http://schemas.microsoft.com/office/drawing/2014/main" id="{6663E408-B95A-456D-9B2D-48D5545FCEB8}"/>
              </a:ext>
            </a:extLst>
          </p:cNvPr>
          <p:cNvSpPr>
            <a:spLocks noGrp="1"/>
          </p:cNvSpPr>
          <p:nvPr>
            <p:ph type="body" orient="vert" idx="1"/>
          </p:nvPr>
        </p:nvSpPr>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CF13DB00-6180-4C72-8C27-36A4DDC31E0D}"/>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19C86565-4861-44CA-A115-093BCF30DE99}"/>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EC0921A2-9934-4CD9-82C4-40405E40E31C}"/>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37993254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et titel og tekst">
    <p:spTree>
      <p:nvGrpSpPr>
        <p:cNvPr id="1" name=""/>
        <p:cNvGrpSpPr/>
        <p:nvPr/>
      </p:nvGrpSpPr>
      <p:grpSpPr>
        <a:xfrm>
          <a:off x="0" y="0"/>
          <a:ext cx="0" cy="0"/>
          <a:chOff x="0" y="0"/>
          <a:chExt cx="0" cy="0"/>
        </a:xfrm>
      </p:grpSpPr>
      <p:sp>
        <p:nvSpPr>
          <p:cNvPr id="2" name="Lodret titel 1">
            <a:extLst>
              <a:ext uri="{FF2B5EF4-FFF2-40B4-BE49-F238E27FC236}">
                <a16:creationId xmlns:a16="http://schemas.microsoft.com/office/drawing/2014/main" id="{07D50CD2-A7A3-4C33-8EB1-145437BD9F9B}"/>
              </a:ext>
            </a:extLst>
          </p:cNvPr>
          <p:cNvSpPr>
            <a:spLocks noGrp="1"/>
          </p:cNvSpPr>
          <p:nvPr>
            <p:ph type="title" orient="vert"/>
          </p:nvPr>
        </p:nvSpPr>
        <p:spPr>
          <a:xfrm>
            <a:off x="8724900" y="365125"/>
            <a:ext cx="2628900" cy="5811838"/>
          </a:xfrm>
        </p:spPr>
        <p:txBody>
          <a:bodyPr vert="eaVert"/>
          <a:lstStyle/>
          <a:p>
            <a:r>
              <a:rPr lang="da-DK"/>
              <a:t>Klik for at redigere titeltypografien i masteren</a:t>
            </a:r>
          </a:p>
        </p:txBody>
      </p:sp>
      <p:sp>
        <p:nvSpPr>
          <p:cNvPr id="3" name="Pladsholder til lodret titel 2">
            <a:extLst>
              <a:ext uri="{FF2B5EF4-FFF2-40B4-BE49-F238E27FC236}">
                <a16:creationId xmlns:a16="http://schemas.microsoft.com/office/drawing/2014/main" id="{1616E4A6-F8B6-4779-9B15-D48D73DF5997}"/>
              </a:ext>
            </a:extLst>
          </p:cNvPr>
          <p:cNvSpPr>
            <a:spLocks noGrp="1"/>
          </p:cNvSpPr>
          <p:nvPr>
            <p:ph type="body" orient="vert" idx="1"/>
          </p:nvPr>
        </p:nvSpPr>
        <p:spPr>
          <a:xfrm>
            <a:off x="838200" y="365125"/>
            <a:ext cx="7734300" cy="5811838"/>
          </a:xfrm>
        </p:spPr>
        <p:txBody>
          <a:bodyPr vert="eaVert"/>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ACBA0E07-697C-4E3A-93DB-2F70A90C133A}"/>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556B5199-CA79-49D0-B7BA-5AE39E97A561}"/>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D403EEA9-E25F-4919-8D13-AEE58C794E11}"/>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213453162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20"/>
        <p:cNvGrpSpPr/>
        <p:nvPr/>
      </p:nvGrpSpPr>
      <p:grpSpPr>
        <a:xfrm>
          <a:off x="0" y="0"/>
          <a:ext cx="0" cy="0"/>
          <a:chOff x="0" y="0"/>
          <a:chExt cx="0" cy="0"/>
        </a:xfrm>
      </p:grpSpPr>
      <p:sp>
        <p:nvSpPr>
          <p:cNvPr id="21" name="Google Shape;21;p4"/>
          <p:cNvSpPr/>
          <p:nvPr/>
        </p:nvSpPr>
        <p:spPr>
          <a:xfrm>
            <a:off x="0" y="6727600"/>
            <a:ext cx="12192000" cy="1304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2" name="Google Shape;22;p4"/>
          <p:cNvSpPr txBox="1">
            <a:spLocks noGrp="1"/>
          </p:cNvSpPr>
          <p:nvPr>
            <p:ph type="title"/>
          </p:nvPr>
        </p:nvSpPr>
        <p:spPr>
          <a:xfrm>
            <a:off x="415600" y="421233"/>
            <a:ext cx="11360800" cy="1108400"/>
          </a:xfrm>
          <a:prstGeom prst="rect">
            <a:avLst/>
          </a:prstGeom>
        </p:spPr>
        <p:txBody>
          <a:bodyPr spcFirstLastPara="1" wrap="square" lIns="91425" tIns="91425" rIns="91425" bIns="91425" anchor="b" anchorCtr="0">
            <a:noAutofit/>
          </a:bodyPr>
          <a:lstStyle>
            <a:lvl1pPr lvl="0">
              <a:spcBef>
                <a:spcPts val="0"/>
              </a:spcBef>
              <a:spcAft>
                <a:spcPts val="0"/>
              </a:spcAft>
              <a:buSzPts val="4200"/>
              <a:buNone/>
              <a:defRPr/>
            </a:lvl1pPr>
            <a:lvl2pPr lvl="1">
              <a:spcBef>
                <a:spcPts val="0"/>
              </a:spcBef>
              <a:spcAft>
                <a:spcPts val="0"/>
              </a:spcAft>
              <a:buSzPts val="4200"/>
              <a:buNone/>
              <a:defRPr/>
            </a:lvl2pPr>
            <a:lvl3pPr lvl="2">
              <a:spcBef>
                <a:spcPts val="0"/>
              </a:spcBef>
              <a:spcAft>
                <a:spcPts val="0"/>
              </a:spcAft>
              <a:buSzPts val="4200"/>
              <a:buNone/>
              <a:defRPr/>
            </a:lvl3pPr>
            <a:lvl4pPr lvl="3">
              <a:spcBef>
                <a:spcPts val="0"/>
              </a:spcBef>
              <a:spcAft>
                <a:spcPts val="0"/>
              </a:spcAft>
              <a:buSzPts val="4200"/>
              <a:buNone/>
              <a:defRPr/>
            </a:lvl4pPr>
            <a:lvl5pPr lvl="4">
              <a:spcBef>
                <a:spcPts val="0"/>
              </a:spcBef>
              <a:spcAft>
                <a:spcPts val="0"/>
              </a:spcAft>
              <a:buSzPts val="4200"/>
              <a:buNone/>
              <a:defRPr/>
            </a:lvl5pPr>
            <a:lvl6pPr lvl="5">
              <a:spcBef>
                <a:spcPts val="0"/>
              </a:spcBef>
              <a:spcAft>
                <a:spcPts val="0"/>
              </a:spcAft>
              <a:buSzPts val="4200"/>
              <a:buNone/>
              <a:defRPr/>
            </a:lvl6pPr>
            <a:lvl7pPr lvl="6">
              <a:spcBef>
                <a:spcPts val="0"/>
              </a:spcBef>
              <a:spcAft>
                <a:spcPts val="0"/>
              </a:spcAft>
              <a:buSzPts val="4200"/>
              <a:buNone/>
              <a:defRPr/>
            </a:lvl7pPr>
            <a:lvl8pPr lvl="7">
              <a:spcBef>
                <a:spcPts val="0"/>
              </a:spcBef>
              <a:spcAft>
                <a:spcPts val="0"/>
              </a:spcAft>
              <a:buSzPts val="4200"/>
              <a:buNone/>
              <a:defRPr/>
            </a:lvl8pPr>
            <a:lvl9pPr lvl="8">
              <a:spcBef>
                <a:spcPts val="0"/>
              </a:spcBef>
              <a:spcAft>
                <a:spcPts val="0"/>
              </a:spcAft>
              <a:buSzPts val="4200"/>
              <a:buNone/>
              <a:defRPr/>
            </a:lvl9pPr>
          </a:lstStyle>
          <a:p>
            <a:endParaRPr/>
          </a:p>
        </p:txBody>
      </p:sp>
      <p:sp>
        <p:nvSpPr>
          <p:cNvPr id="23" name="Google Shape;23;p4"/>
          <p:cNvSpPr txBox="1">
            <a:spLocks noGrp="1"/>
          </p:cNvSpPr>
          <p:nvPr>
            <p:ph type="body" idx="1"/>
          </p:nvPr>
        </p:nvSpPr>
        <p:spPr>
          <a:xfrm>
            <a:off x="415600" y="1633633"/>
            <a:ext cx="11360800" cy="4472000"/>
          </a:xfrm>
          <a:prstGeom prst="rect">
            <a:avLst/>
          </a:prstGeom>
        </p:spPr>
        <p:txBody>
          <a:bodyPr spcFirstLastPara="1" wrap="square" lIns="91425" tIns="91425" rIns="91425" bIns="91425" anchor="t" anchorCtr="0">
            <a:noAutofit/>
          </a:bodyPr>
          <a:lstStyle>
            <a:lvl1pPr marL="609585" lvl="0" indent="-457189">
              <a:spcBef>
                <a:spcPts val="0"/>
              </a:spcBef>
              <a:spcAft>
                <a:spcPts val="0"/>
              </a:spcAft>
              <a:buSzPts val="1800"/>
              <a:buChar char="●"/>
              <a:defRPr/>
            </a:lvl1pPr>
            <a:lvl2pPr marL="1219170" lvl="1" indent="-423323">
              <a:spcBef>
                <a:spcPts val="2133"/>
              </a:spcBef>
              <a:spcAft>
                <a:spcPts val="0"/>
              </a:spcAft>
              <a:buSzPts val="1400"/>
              <a:buChar char="○"/>
              <a:defRPr/>
            </a:lvl2pPr>
            <a:lvl3pPr marL="1828754" lvl="2" indent="-423323">
              <a:spcBef>
                <a:spcPts val="2133"/>
              </a:spcBef>
              <a:spcAft>
                <a:spcPts val="0"/>
              </a:spcAft>
              <a:buSzPts val="1400"/>
              <a:buChar char="■"/>
              <a:defRPr/>
            </a:lvl3pPr>
            <a:lvl4pPr marL="2438339" lvl="3" indent="-423323">
              <a:spcBef>
                <a:spcPts val="2133"/>
              </a:spcBef>
              <a:spcAft>
                <a:spcPts val="0"/>
              </a:spcAft>
              <a:buSzPts val="1400"/>
              <a:buChar char="●"/>
              <a:defRPr/>
            </a:lvl4pPr>
            <a:lvl5pPr marL="3047924" lvl="4" indent="-423323">
              <a:spcBef>
                <a:spcPts val="2133"/>
              </a:spcBef>
              <a:spcAft>
                <a:spcPts val="0"/>
              </a:spcAft>
              <a:buSzPts val="1400"/>
              <a:buChar char="○"/>
              <a:defRPr/>
            </a:lvl5pPr>
            <a:lvl6pPr marL="3657509" lvl="5" indent="-423323">
              <a:spcBef>
                <a:spcPts val="2133"/>
              </a:spcBef>
              <a:spcAft>
                <a:spcPts val="0"/>
              </a:spcAft>
              <a:buSzPts val="1400"/>
              <a:buChar char="■"/>
              <a:defRPr/>
            </a:lvl6pPr>
            <a:lvl7pPr marL="4267093" lvl="6" indent="-423323">
              <a:spcBef>
                <a:spcPts val="2133"/>
              </a:spcBef>
              <a:spcAft>
                <a:spcPts val="0"/>
              </a:spcAft>
              <a:buSzPts val="1400"/>
              <a:buChar char="●"/>
              <a:defRPr/>
            </a:lvl7pPr>
            <a:lvl8pPr marL="4876678" lvl="7" indent="-423323">
              <a:spcBef>
                <a:spcPts val="2133"/>
              </a:spcBef>
              <a:spcAft>
                <a:spcPts val="0"/>
              </a:spcAft>
              <a:buSzPts val="1400"/>
              <a:buChar char="○"/>
              <a:defRPr/>
            </a:lvl8pPr>
            <a:lvl9pPr marL="5486263" lvl="8" indent="-423323">
              <a:spcBef>
                <a:spcPts val="2133"/>
              </a:spcBef>
              <a:spcAft>
                <a:spcPts val="2133"/>
              </a:spcAft>
              <a:buSzPts val="1400"/>
              <a:buChar char="■"/>
              <a:defRPr/>
            </a:lvl9pPr>
          </a:lstStyle>
          <a:p>
            <a:endParaRPr/>
          </a:p>
        </p:txBody>
      </p:sp>
      <p:sp>
        <p:nvSpPr>
          <p:cNvPr id="24" name="Google Shape;24;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da-DK" smtClean="0"/>
              <a:pPr/>
              <a:t>‹nr.›</a:t>
            </a:fld>
            <a:endParaRPr lang="da-DK"/>
          </a:p>
        </p:txBody>
      </p:sp>
    </p:spTree>
    <p:extLst>
      <p:ext uri="{BB962C8B-B14F-4D97-AF65-F5344CB8AC3E}">
        <p14:creationId xmlns:p14="http://schemas.microsoft.com/office/powerpoint/2010/main" val="32858702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og indholdsobjek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49E7B6DA-C1A0-4A62-9A08-153448F5F570}"/>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8D8E6ED6-8CE0-4B3C-8B81-DAB1A466EE4F}"/>
              </a:ext>
            </a:extLst>
          </p:cNvPr>
          <p:cNvSpPr>
            <a:spLocks noGrp="1"/>
          </p:cNvSpPr>
          <p:nvPr>
            <p:ph idx="1"/>
          </p:nvPr>
        </p:nvSpPr>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61ECCA62-F7AF-4520-A703-2509EE64CCC2}"/>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2D5A1BE3-DD7C-494F-9893-1047B0F00C26}"/>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BA0E68E7-9FC7-4730-824B-2801FB8CC5B9}"/>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34577620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fsnitsoversk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282F3E4-E0D9-46B7-87E4-DBEE8E077CD2}"/>
              </a:ext>
            </a:extLst>
          </p:cNvPr>
          <p:cNvSpPr>
            <a:spLocks noGrp="1"/>
          </p:cNvSpPr>
          <p:nvPr>
            <p:ph type="title"/>
          </p:nvPr>
        </p:nvSpPr>
        <p:spPr>
          <a:xfrm>
            <a:off x="831850" y="1709738"/>
            <a:ext cx="10515600" cy="2852737"/>
          </a:xfrm>
        </p:spPr>
        <p:txBody>
          <a:bodyPr anchor="b"/>
          <a:lstStyle>
            <a:lvl1pPr>
              <a:defRPr sz="6000"/>
            </a:lvl1pPr>
          </a:lstStyle>
          <a:p>
            <a:r>
              <a:rPr lang="da-DK"/>
              <a:t>Klik for at redigere titeltypografien i masteren</a:t>
            </a:r>
          </a:p>
        </p:txBody>
      </p:sp>
      <p:sp>
        <p:nvSpPr>
          <p:cNvPr id="3" name="Pladsholder til tekst 2">
            <a:extLst>
              <a:ext uri="{FF2B5EF4-FFF2-40B4-BE49-F238E27FC236}">
                <a16:creationId xmlns:a16="http://schemas.microsoft.com/office/drawing/2014/main" id="{13E21F97-098F-49BF-A277-AAA566FBBC9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a-DK"/>
              <a:t>Klik for at redigere teksttypografierne i masteren</a:t>
            </a:r>
          </a:p>
        </p:txBody>
      </p:sp>
      <p:sp>
        <p:nvSpPr>
          <p:cNvPr id="4" name="Pladsholder til dato 3">
            <a:extLst>
              <a:ext uri="{FF2B5EF4-FFF2-40B4-BE49-F238E27FC236}">
                <a16:creationId xmlns:a16="http://schemas.microsoft.com/office/drawing/2014/main" id="{E1E49010-F365-4FFD-98FD-C58610FD27F6}"/>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800E076D-D432-4546-954F-783F888AFF57}"/>
              </a:ext>
            </a:extLst>
          </p:cNvPr>
          <p:cNvSpPr>
            <a:spLocks noGrp="1"/>
          </p:cNvSpPr>
          <p:nvPr>
            <p:ph type="ftr" sz="quarter" idx="11"/>
          </p:nvPr>
        </p:nvSpPr>
        <p:spPr/>
        <p:txBody>
          <a:bodyPr/>
          <a:lstStyle/>
          <a:p>
            <a:endParaRPr lang="da-DK"/>
          </a:p>
        </p:txBody>
      </p:sp>
      <p:sp>
        <p:nvSpPr>
          <p:cNvPr id="6" name="Pladsholder til slidenummer 5">
            <a:extLst>
              <a:ext uri="{FF2B5EF4-FFF2-40B4-BE49-F238E27FC236}">
                <a16:creationId xmlns:a16="http://schemas.microsoft.com/office/drawing/2014/main" id="{7DE5A732-A2F7-49C1-B96F-3EF0AEFDBCCA}"/>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31281592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o indholdsobjekter">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5038885E-E873-4DB5-A220-3979760E8A35}"/>
              </a:ext>
            </a:extLst>
          </p:cNvPr>
          <p:cNvSpPr>
            <a:spLocks noGrp="1"/>
          </p:cNvSpPr>
          <p:nvPr>
            <p:ph type="title"/>
          </p:nvPr>
        </p:nvSpPr>
        <p:spPr/>
        <p:txBody>
          <a:bodyPr/>
          <a:lstStyle/>
          <a:p>
            <a:r>
              <a:rPr lang="da-DK"/>
              <a:t>Klik for at redigere titeltypografien i masteren</a:t>
            </a:r>
          </a:p>
        </p:txBody>
      </p:sp>
      <p:sp>
        <p:nvSpPr>
          <p:cNvPr id="3" name="Pladsholder til indhold 2">
            <a:extLst>
              <a:ext uri="{FF2B5EF4-FFF2-40B4-BE49-F238E27FC236}">
                <a16:creationId xmlns:a16="http://schemas.microsoft.com/office/drawing/2014/main" id="{36F3DBA5-9883-4435-9470-CD0956DB4D39}"/>
              </a:ext>
            </a:extLst>
          </p:cNvPr>
          <p:cNvSpPr>
            <a:spLocks noGrp="1"/>
          </p:cNvSpPr>
          <p:nvPr>
            <p:ph sz="half" idx="1"/>
          </p:nvPr>
        </p:nvSpPr>
        <p:spPr>
          <a:xfrm>
            <a:off x="838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indhold 3">
            <a:extLst>
              <a:ext uri="{FF2B5EF4-FFF2-40B4-BE49-F238E27FC236}">
                <a16:creationId xmlns:a16="http://schemas.microsoft.com/office/drawing/2014/main" id="{9AA9C580-8C58-4CBB-ACB3-714D6BB0D2BD}"/>
              </a:ext>
            </a:extLst>
          </p:cNvPr>
          <p:cNvSpPr>
            <a:spLocks noGrp="1"/>
          </p:cNvSpPr>
          <p:nvPr>
            <p:ph sz="half" idx="2"/>
          </p:nvPr>
        </p:nvSpPr>
        <p:spPr>
          <a:xfrm>
            <a:off x="6172200" y="1825625"/>
            <a:ext cx="5181600" cy="435133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dato 4">
            <a:extLst>
              <a:ext uri="{FF2B5EF4-FFF2-40B4-BE49-F238E27FC236}">
                <a16:creationId xmlns:a16="http://schemas.microsoft.com/office/drawing/2014/main" id="{8F07FB90-3ACC-4A50-B3E8-50DAD020D794}"/>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6" name="Pladsholder til sidefod 5">
            <a:extLst>
              <a:ext uri="{FF2B5EF4-FFF2-40B4-BE49-F238E27FC236}">
                <a16:creationId xmlns:a16="http://schemas.microsoft.com/office/drawing/2014/main" id="{2BED0FA9-B356-4986-AE61-E0283B0CDEB2}"/>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5DD7B37D-9347-4CA8-97D7-96B1E90880F5}"/>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356653246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Sammenlign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D760DE0-35BD-4EF5-96E4-5ABFB0491C02}"/>
              </a:ext>
            </a:extLst>
          </p:cNvPr>
          <p:cNvSpPr>
            <a:spLocks noGrp="1"/>
          </p:cNvSpPr>
          <p:nvPr>
            <p:ph type="title"/>
          </p:nvPr>
        </p:nvSpPr>
        <p:spPr>
          <a:xfrm>
            <a:off x="839788" y="365125"/>
            <a:ext cx="10515600" cy="1325563"/>
          </a:xfrm>
        </p:spPr>
        <p:txBody>
          <a:bodyPr/>
          <a:lstStyle/>
          <a:p>
            <a:r>
              <a:rPr lang="da-DK"/>
              <a:t>Klik for at redigere titeltypografien i masteren</a:t>
            </a:r>
          </a:p>
        </p:txBody>
      </p:sp>
      <p:sp>
        <p:nvSpPr>
          <p:cNvPr id="3" name="Pladsholder til tekst 2">
            <a:extLst>
              <a:ext uri="{FF2B5EF4-FFF2-40B4-BE49-F238E27FC236}">
                <a16:creationId xmlns:a16="http://schemas.microsoft.com/office/drawing/2014/main" id="{AC383A33-DB78-48A5-8567-E0566A625DC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4" name="Pladsholder til indhold 3">
            <a:extLst>
              <a:ext uri="{FF2B5EF4-FFF2-40B4-BE49-F238E27FC236}">
                <a16:creationId xmlns:a16="http://schemas.microsoft.com/office/drawing/2014/main" id="{405A513A-2A74-4532-A6FF-65F720C54A52}"/>
              </a:ext>
            </a:extLst>
          </p:cNvPr>
          <p:cNvSpPr>
            <a:spLocks noGrp="1"/>
          </p:cNvSpPr>
          <p:nvPr>
            <p:ph sz="half" idx="2"/>
          </p:nvPr>
        </p:nvSpPr>
        <p:spPr>
          <a:xfrm>
            <a:off x="839788" y="2505075"/>
            <a:ext cx="5157787"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5" name="Pladsholder til tekst 4">
            <a:extLst>
              <a:ext uri="{FF2B5EF4-FFF2-40B4-BE49-F238E27FC236}">
                <a16:creationId xmlns:a16="http://schemas.microsoft.com/office/drawing/2014/main" id="{5F824809-5BCC-483F-B09E-83E79A2CCF7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a-DK"/>
              <a:t>Klik for at redigere teksttypografierne i masteren</a:t>
            </a:r>
          </a:p>
        </p:txBody>
      </p:sp>
      <p:sp>
        <p:nvSpPr>
          <p:cNvPr id="6" name="Pladsholder til indhold 5">
            <a:extLst>
              <a:ext uri="{FF2B5EF4-FFF2-40B4-BE49-F238E27FC236}">
                <a16:creationId xmlns:a16="http://schemas.microsoft.com/office/drawing/2014/main" id="{1BF1A658-7B52-4832-8587-F30A5168087C}"/>
              </a:ext>
            </a:extLst>
          </p:cNvPr>
          <p:cNvSpPr>
            <a:spLocks noGrp="1"/>
          </p:cNvSpPr>
          <p:nvPr>
            <p:ph sz="quarter" idx="4"/>
          </p:nvPr>
        </p:nvSpPr>
        <p:spPr>
          <a:xfrm>
            <a:off x="6172200" y="2505075"/>
            <a:ext cx="5183188" cy="3684588"/>
          </a:xfrm>
        </p:spPr>
        <p:txBody>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7" name="Pladsholder til dato 6">
            <a:extLst>
              <a:ext uri="{FF2B5EF4-FFF2-40B4-BE49-F238E27FC236}">
                <a16:creationId xmlns:a16="http://schemas.microsoft.com/office/drawing/2014/main" id="{450EF6B3-B408-426A-9137-DAEDF7BD139B}"/>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8" name="Pladsholder til sidefod 7">
            <a:extLst>
              <a:ext uri="{FF2B5EF4-FFF2-40B4-BE49-F238E27FC236}">
                <a16:creationId xmlns:a16="http://schemas.microsoft.com/office/drawing/2014/main" id="{7AA390A1-31A3-4017-9564-0EB400EAA382}"/>
              </a:ext>
            </a:extLst>
          </p:cNvPr>
          <p:cNvSpPr>
            <a:spLocks noGrp="1"/>
          </p:cNvSpPr>
          <p:nvPr>
            <p:ph type="ftr" sz="quarter" idx="11"/>
          </p:nvPr>
        </p:nvSpPr>
        <p:spPr/>
        <p:txBody>
          <a:bodyPr/>
          <a:lstStyle/>
          <a:p>
            <a:endParaRPr lang="da-DK"/>
          </a:p>
        </p:txBody>
      </p:sp>
      <p:sp>
        <p:nvSpPr>
          <p:cNvPr id="9" name="Pladsholder til slidenummer 8">
            <a:extLst>
              <a:ext uri="{FF2B5EF4-FFF2-40B4-BE49-F238E27FC236}">
                <a16:creationId xmlns:a16="http://schemas.microsoft.com/office/drawing/2014/main" id="{4C4AB106-303B-4111-B09B-DBA93FD33ABB}"/>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4540331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Ku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4C0606E-5FB1-4F67-9444-429FBEEF67EB}"/>
              </a:ext>
            </a:extLst>
          </p:cNvPr>
          <p:cNvSpPr>
            <a:spLocks noGrp="1"/>
          </p:cNvSpPr>
          <p:nvPr>
            <p:ph type="title"/>
          </p:nvPr>
        </p:nvSpPr>
        <p:spPr/>
        <p:txBody>
          <a:bodyPr/>
          <a:lstStyle/>
          <a:p>
            <a:r>
              <a:rPr lang="da-DK"/>
              <a:t>Klik for at redigere titeltypografien i masteren</a:t>
            </a:r>
          </a:p>
        </p:txBody>
      </p:sp>
      <p:sp>
        <p:nvSpPr>
          <p:cNvPr id="3" name="Pladsholder til dato 2">
            <a:extLst>
              <a:ext uri="{FF2B5EF4-FFF2-40B4-BE49-F238E27FC236}">
                <a16:creationId xmlns:a16="http://schemas.microsoft.com/office/drawing/2014/main" id="{84754329-53A9-481A-B76E-1BC4F7026198}"/>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4" name="Pladsholder til sidefod 3">
            <a:extLst>
              <a:ext uri="{FF2B5EF4-FFF2-40B4-BE49-F238E27FC236}">
                <a16:creationId xmlns:a16="http://schemas.microsoft.com/office/drawing/2014/main" id="{E704F10A-E9F5-4015-ADB6-A6EB9D729C28}"/>
              </a:ext>
            </a:extLst>
          </p:cNvPr>
          <p:cNvSpPr>
            <a:spLocks noGrp="1"/>
          </p:cNvSpPr>
          <p:nvPr>
            <p:ph type="ftr" sz="quarter" idx="11"/>
          </p:nvPr>
        </p:nvSpPr>
        <p:spPr/>
        <p:txBody>
          <a:bodyPr/>
          <a:lstStyle/>
          <a:p>
            <a:endParaRPr lang="da-DK"/>
          </a:p>
        </p:txBody>
      </p:sp>
      <p:sp>
        <p:nvSpPr>
          <p:cNvPr id="5" name="Pladsholder til slidenummer 4">
            <a:extLst>
              <a:ext uri="{FF2B5EF4-FFF2-40B4-BE49-F238E27FC236}">
                <a16:creationId xmlns:a16="http://schemas.microsoft.com/office/drawing/2014/main" id="{87366029-1CB8-4224-B8FF-0DFE60FF610F}"/>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23532644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dsholder til dato 1">
            <a:extLst>
              <a:ext uri="{FF2B5EF4-FFF2-40B4-BE49-F238E27FC236}">
                <a16:creationId xmlns:a16="http://schemas.microsoft.com/office/drawing/2014/main" id="{3B762232-37CE-4A9D-AC64-48398AF2313A}"/>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3" name="Pladsholder til sidefod 2">
            <a:extLst>
              <a:ext uri="{FF2B5EF4-FFF2-40B4-BE49-F238E27FC236}">
                <a16:creationId xmlns:a16="http://schemas.microsoft.com/office/drawing/2014/main" id="{463F9026-C254-4492-95D3-8097C7EB92FE}"/>
              </a:ext>
            </a:extLst>
          </p:cNvPr>
          <p:cNvSpPr>
            <a:spLocks noGrp="1"/>
          </p:cNvSpPr>
          <p:nvPr>
            <p:ph type="ftr" sz="quarter" idx="11"/>
          </p:nvPr>
        </p:nvSpPr>
        <p:spPr/>
        <p:txBody>
          <a:bodyPr/>
          <a:lstStyle/>
          <a:p>
            <a:endParaRPr lang="da-DK"/>
          </a:p>
        </p:txBody>
      </p:sp>
      <p:sp>
        <p:nvSpPr>
          <p:cNvPr id="4" name="Pladsholder til slidenummer 3">
            <a:extLst>
              <a:ext uri="{FF2B5EF4-FFF2-40B4-BE49-F238E27FC236}">
                <a16:creationId xmlns:a16="http://schemas.microsoft.com/office/drawing/2014/main" id="{26E18375-9036-4AE8-B27B-31723DA4437D}"/>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28092599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dhold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3935DE2-AAC5-47AF-A4D4-7EDC799FD4FE}"/>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indhold 2">
            <a:extLst>
              <a:ext uri="{FF2B5EF4-FFF2-40B4-BE49-F238E27FC236}">
                <a16:creationId xmlns:a16="http://schemas.microsoft.com/office/drawing/2014/main" id="{AE1CC1C9-B77B-4797-87E0-C434CBEFF6E2}"/>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tekst 3">
            <a:extLst>
              <a:ext uri="{FF2B5EF4-FFF2-40B4-BE49-F238E27FC236}">
                <a16:creationId xmlns:a16="http://schemas.microsoft.com/office/drawing/2014/main" id="{B355AE98-18AF-4D59-9D95-890E4886A93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4B643D08-C70E-49AC-995E-F9FCCD9ECA53}"/>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6" name="Pladsholder til sidefod 5">
            <a:extLst>
              <a:ext uri="{FF2B5EF4-FFF2-40B4-BE49-F238E27FC236}">
                <a16:creationId xmlns:a16="http://schemas.microsoft.com/office/drawing/2014/main" id="{A393A4E1-AFDD-469B-874B-022DDEE72935}"/>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F101FD52-FB3B-4175-B1E6-289EA5464914}"/>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339475092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lede med billed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20DF532-1529-4926-8FAD-E01383F20127}"/>
              </a:ext>
            </a:extLst>
          </p:cNvPr>
          <p:cNvSpPr>
            <a:spLocks noGrp="1"/>
          </p:cNvSpPr>
          <p:nvPr>
            <p:ph type="title"/>
          </p:nvPr>
        </p:nvSpPr>
        <p:spPr>
          <a:xfrm>
            <a:off x="839788" y="457200"/>
            <a:ext cx="3932237" cy="1600200"/>
          </a:xfrm>
        </p:spPr>
        <p:txBody>
          <a:bodyPr anchor="b"/>
          <a:lstStyle>
            <a:lvl1pPr>
              <a:defRPr sz="3200"/>
            </a:lvl1pPr>
          </a:lstStyle>
          <a:p>
            <a:r>
              <a:rPr lang="da-DK"/>
              <a:t>Klik for at redigere titeltypografien i masteren</a:t>
            </a:r>
          </a:p>
        </p:txBody>
      </p:sp>
      <p:sp>
        <p:nvSpPr>
          <p:cNvPr id="3" name="Pladsholder til billede 2">
            <a:extLst>
              <a:ext uri="{FF2B5EF4-FFF2-40B4-BE49-F238E27FC236}">
                <a16:creationId xmlns:a16="http://schemas.microsoft.com/office/drawing/2014/main" id="{96C987DC-802B-45D3-8301-5334F548881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a-DK"/>
          </a:p>
        </p:txBody>
      </p:sp>
      <p:sp>
        <p:nvSpPr>
          <p:cNvPr id="4" name="Pladsholder til tekst 3">
            <a:extLst>
              <a:ext uri="{FF2B5EF4-FFF2-40B4-BE49-F238E27FC236}">
                <a16:creationId xmlns:a16="http://schemas.microsoft.com/office/drawing/2014/main" id="{DEC630D2-71EC-43DE-9A9D-1601E1D1372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a-DK"/>
              <a:t>Klik for at redigere teksttypografierne i masteren</a:t>
            </a:r>
          </a:p>
        </p:txBody>
      </p:sp>
      <p:sp>
        <p:nvSpPr>
          <p:cNvPr id="5" name="Pladsholder til dato 4">
            <a:extLst>
              <a:ext uri="{FF2B5EF4-FFF2-40B4-BE49-F238E27FC236}">
                <a16:creationId xmlns:a16="http://schemas.microsoft.com/office/drawing/2014/main" id="{67BD42E1-61AF-455D-A8E0-939F9F42DB12}"/>
              </a:ext>
            </a:extLst>
          </p:cNvPr>
          <p:cNvSpPr>
            <a:spLocks noGrp="1"/>
          </p:cNvSpPr>
          <p:nvPr>
            <p:ph type="dt" sz="half" idx="10"/>
          </p:nvPr>
        </p:nvSpPr>
        <p:spPr/>
        <p:txBody>
          <a:bodyPr/>
          <a:lstStyle/>
          <a:p>
            <a:fld id="{8F3B6E17-BE4B-42F9-9D57-3ABF9AB5CAF4}" type="datetimeFigureOut">
              <a:rPr lang="da-DK" smtClean="0"/>
              <a:t>06-12-2021</a:t>
            </a:fld>
            <a:endParaRPr lang="da-DK"/>
          </a:p>
        </p:txBody>
      </p:sp>
      <p:sp>
        <p:nvSpPr>
          <p:cNvPr id="6" name="Pladsholder til sidefod 5">
            <a:extLst>
              <a:ext uri="{FF2B5EF4-FFF2-40B4-BE49-F238E27FC236}">
                <a16:creationId xmlns:a16="http://schemas.microsoft.com/office/drawing/2014/main" id="{EFF1B13F-F4B0-4AE9-BC57-3403A95E21F6}"/>
              </a:ext>
            </a:extLst>
          </p:cNvPr>
          <p:cNvSpPr>
            <a:spLocks noGrp="1"/>
          </p:cNvSpPr>
          <p:nvPr>
            <p:ph type="ftr" sz="quarter" idx="11"/>
          </p:nvPr>
        </p:nvSpPr>
        <p:spPr/>
        <p:txBody>
          <a:bodyPr/>
          <a:lstStyle/>
          <a:p>
            <a:endParaRPr lang="da-DK"/>
          </a:p>
        </p:txBody>
      </p:sp>
      <p:sp>
        <p:nvSpPr>
          <p:cNvPr id="7" name="Pladsholder til slidenummer 6">
            <a:extLst>
              <a:ext uri="{FF2B5EF4-FFF2-40B4-BE49-F238E27FC236}">
                <a16:creationId xmlns:a16="http://schemas.microsoft.com/office/drawing/2014/main" id="{BEC513B1-CC8D-4426-A99D-E9CBE9A49EAB}"/>
              </a:ext>
            </a:extLst>
          </p:cNvPr>
          <p:cNvSpPr>
            <a:spLocks noGrp="1"/>
          </p:cNvSpPr>
          <p:nvPr>
            <p:ph type="sldNum" sz="quarter" idx="12"/>
          </p:nvPr>
        </p:nvSpPr>
        <p:spPr/>
        <p:txBody>
          <a:bodyPr/>
          <a:lstStyle/>
          <a:p>
            <a:fld id="{5AED1A9C-2855-4688-A847-2A2EE8ACE0EC}" type="slidenum">
              <a:rPr lang="da-DK" smtClean="0"/>
              <a:t>‹nr.›</a:t>
            </a:fld>
            <a:endParaRPr lang="da-DK"/>
          </a:p>
        </p:txBody>
      </p:sp>
    </p:spTree>
    <p:extLst>
      <p:ext uri="{BB962C8B-B14F-4D97-AF65-F5344CB8AC3E}">
        <p14:creationId xmlns:p14="http://schemas.microsoft.com/office/powerpoint/2010/main" val="289521560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dsholder til titel 1">
            <a:extLst>
              <a:ext uri="{FF2B5EF4-FFF2-40B4-BE49-F238E27FC236}">
                <a16:creationId xmlns:a16="http://schemas.microsoft.com/office/drawing/2014/main" id="{862BD225-3DA9-401F-B903-0BB5044FF24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a-DK"/>
              <a:t>Klik for at redigere titeltypografien i masteren</a:t>
            </a:r>
          </a:p>
        </p:txBody>
      </p:sp>
      <p:sp>
        <p:nvSpPr>
          <p:cNvPr id="3" name="Pladsholder til tekst 2">
            <a:extLst>
              <a:ext uri="{FF2B5EF4-FFF2-40B4-BE49-F238E27FC236}">
                <a16:creationId xmlns:a16="http://schemas.microsoft.com/office/drawing/2014/main" id="{92DA5E8E-81F6-4918-BF1C-2C5C0EB6D46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a-DK"/>
              <a:t>Klik for at redigere teksttypografierne i masteren</a:t>
            </a:r>
          </a:p>
          <a:p>
            <a:pPr lvl="1"/>
            <a:r>
              <a:rPr lang="da-DK"/>
              <a:t>Andet niveau</a:t>
            </a:r>
          </a:p>
          <a:p>
            <a:pPr lvl="2"/>
            <a:r>
              <a:rPr lang="da-DK"/>
              <a:t>Tredje niveau</a:t>
            </a:r>
          </a:p>
          <a:p>
            <a:pPr lvl="3"/>
            <a:r>
              <a:rPr lang="da-DK"/>
              <a:t>Fjerde niveau</a:t>
            </a:r>
          </a:p>
          <a:p>
            <a:pPr lvl="4"/>
            <a:r>
              <a:rPr lang="da-DK"/>
              <a:t>Femte niveau</a:t>
            </a:r>
          </a:p>
        </p:txBody>
      </p:sp>
      <p:sp>
        <p:nvSpPr>
          <p:cNvPr id="4" name="Pladsholder til dato 3">
            <a:extLst>
              <a:ext uri="{FF2B5EF4-FFF2-40B4-BE49-F238E27FC236}">
                <a16:creationId xmlns:a16="http://schemas.microsoft.com/office/drawing/2014/main" id="{F6CDCCE7-23C3-40AB-94F8-62FA622ADED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3B6E17-BE4B-42F9-9D57-3ABF9AB5CAF4}" type="datetimeFigureOut">
              <a:rPr lang="da-DK" smtClean="0"/>
              <a:t>06-12-2021</a:t>
            </a:fld>
            <a:endParaRPr lang="da-DK"/>
          </a:p>
        </p:txBody>
      </p:sp>
      <p:sp>
        <p:nvSpPr>
          <p:cNvPr id="5" name="Pladsholder til sidefod 4">
            <a:extLst>
              <a:ext uri="{FF2B5EF4-FFF2-40B4-BE49-F238E27FC236}">
                <a16:creationId xmlns:a16="http://schemas.microsoft.com/office/drawing/2014/main" id="{2EC57A83-E707-41C4-AF92-E29E5F707DB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a-DK"/>
          </a:p>
        </p:txBody>
      </p:sp>
      <p:sp>
        <p:nvSpPr>
          <p:cNvPr id="6" name="Pladsholder til slidenummer 5">
            <a:extLst>
              <a:ext uri="{FF2B5EF4-FFF2-40B4-BE49-F238E27FC236}">
                <a16:creationId xmlns:a16="http://schemas.microsoft.com/office/drawing/2014/main" id="{38439498-BBC7-42CF-A71B-F9259805B185}"/>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AED1A9C-2855-4688-A847-2A2EE8ACE0EC}" type="slidenum">
              <a:rPr lang="da-DK" smtClean="0"/>
              <a:t>‹nr.›</a:t>
            </a:fld>
            <a:endParaRPr lang="da-DK"/>
          </a:p>
        </p:txBody>
      </p:sp>
    </p:spTree>
    <p:extLst>
      <p:ext uri="{BB962C8B-B14F-4D97-AF65-F5344CB8AC3E}">
        <p14:creationId xmlns:p14="http://schemas.microsoft.com/office/powerpoint/2010/main" val="24355249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a-DK"/>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hyperlink" Target="http://htx-elev.ucholstebro.dk/wiki/index.php?title=Word_Figurtekst" TargetMode="External"/><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10.png"/></Relationships>
</file>

<file path=ppt/slides/_rels/slide17.xml.rels><?xml version="1.0" encoding="UTF-8" standalone="yes"?>
<Relationships xmlns="http://schemas.openxmlformats.org/package/2006/relationships"><Relationship Id="rId3" Type="http://schemas.openxmlformats.org/officeDocument/2006/relationships/hyperlink" Target="http://htx-elev.ucholstebro.dk/wiki/index.php?title=Word_Kildeliste" TargetMode="External"/><Relationship Id="rId2" Type="http://schemas.openxmlformats.org/officeDocument/2006/relationships/notesSlide" Target="../notesSlides/notesSlide14.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6.xml"/><Relationship Id="rId1" Type="http://schemas.openxmlformats.org/officeDocument/2006/relationships/slideLayout" Target="../slideLayouts/slideLayout12.xml"/><Relationship Id="rId4" Type="http://schemas.openxmlformats.org/officeDocument/2006/relationships/hyperlink" Target="http://htx-elev.ucholstebro.dk/wiki/index.php?title=Word_Kildeliste"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0.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hyperlink" Target="http://htx-elev.ucholstebro.dk/wiki/index.php?title=Word_Forside"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3" Type="http://schemas.openxmlformats.org/officeDocument/2006/relationships/hyperlink" Target="http://htx-elev.ucholstebro.dk/wiki/index.php?title=Word_Indholdsfortegnelse" TargetMode="External"/><Relationship Id="rId2" Type="http://schemas.openxmlformats.org/officeDocument/2006/relationships/notesSlide" Target="../notesSlides/notesSlide4.xml"/><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hyperlink" Target="http://htx-elev.ucholstebro.dk/wiki/index.php?title=Word_Sidehoved_%26_Sidefod"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8F0DD79-EA7A-4301-9792-5A90632FD46B}"/>
              </a:ext>
            </a:extLst>
          </p:cNvPr>
          <p:cNvSpPr>
            <a:spLocks noGrp="1"/>
          </p:cNvSpPr>
          <p:nvPr>
            <p:ph type="ctrTitle"/>
          </p:nvPr>
        </p:nvSpPr>
        <p:spPr/>
        <p:txBody>
          <a:bodyPr/>
          <a:lstStyle/>
          <a:p>
            <a:r>
              <a:rPr lang="da-DK" dirty="0"/>
              <a:t>SOP Formalia</a:t>
            </a:r>
          </a:p>
        </p:txBody>
      </p:sp>
      <p:sp>
        <p:nvSpPr>
          <p:cNvPr id="3" name="Undertitel 2">
            <a:extLst>
              <a:ext uri="{FF2B5EF4-FFF2-40B4-BE49-F238E27FC236}">
                <a16:creationId xmlns:a16="http://schemas.microsoft.com/office/drawing/2014/main" id="{6DD4766C-D8ED-4B3E-BB1B-654371453AE7}"/>
              </a:ext>
            </a:extLst>
          </p:cNvPr>
          <p:cNvSpPr>
            <a:spLocks noGrp="1"/>
          </p:cNvSpPr>
          <p:nvPr>
            <p:ph type="subTitle" idx="1"/>
          </p:nvPr>
        </p:nvSpPr>
        <p:spPr/>
        <p:txBody>
          <a:bodyPr/>
          <a:lstStyle/>
          <a:p>
            <a:r>
              <a:rPr lang="da-DK" dirty="0"/>
              <a:t>Hvad er kravene?</a:t>
            </a:r>
          </a:p>
          <a:p>
            <a:r>
              <a:rPr lang="da-DK" dirty="0"/>
              <a:t>Hvordan strukturerer man det?</a:t>
            </a:r>
          </a:p>
          <a:p>
            <a:r>
              <a:rPr lang="da-DK" dirty="0"/>
              <a:t>Hvordan udføres det i praksis?</a:t>
            </a:r>
          </a:p>
        </p:txBody>
      </p:sp>
    </p:spTree>
    <p:extLst>
      <p:ext uri="{BB962C8B-B14F-4D97-AF65-F5344CB8AC3E}">
        <p14:creationId xmlns:p14="http://schemas.microsoft.com/office/powerpoint/2010/main" val="27538189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Indledning – bare et eksempel</a:t>
            </a:r>
          </a:p>
        </p:txBody>
      </p:sp>
      <p:sp>
        <p:nvSpPr>
          <p:cNvPr id="3" name="Pladsholder til tekst 2"/>
          <p:cNvSpPr>
            <a:spLocks noGrp="1"/>
          </p:cNvSpPr>
          <p:nvPr>
            <p:ph type="body" idx="1"/>
          </p:nvPr>
        </p:nvSpPr>
        <p:spPr/>
        <p:txBody>
          <a:bodyPr/>
          <a:lstStyle/>
          <a:p>
            <a:pPr marL="152396" indent="0">
              <a:buNone/>
            </a:pPr>
            <a:r>
              <a:rPr lang="da-DK" dirty="0"/>
              <a:t>Hvordan kan man som menneske træffe den rigtige beslutning? Det er hovedspørgsmålet, der bliver undersøgt i denne opgave</a:t>
            </a:r>
            <a:r>
              <a:rPr lang="da-DK" b="1" dirty="0"/>
              <a:t>. </a:t>
            </a:r>
            <a:r>
              <a:rPr lang="da-DK" dirty="0"/>
              <a:t>Spørgsmålet vil blive set fra et matematisk og idehistorisk synspunkt for at sammenligne, hvad matematikken og tænkningen siger om det at træffe et valg, og hvilke metoder der bruges til at træffe det bedste valg i en given situation. </a:t>
            </a:r>
          </a:p>
        </p:txBody>
      </p:sp>
    </p:spTree>
    <p:extLst>
      <p:ext uri="{BB962C8B-B14F-4D97-AF65-F5344CB8AC3E}">
        <p14:creationId xmlns:p14="http://schemas.microsoft.com/office/powerpoint/2010/main" val="25227048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8"/>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Indholdet</a:t>
            </a:r>
            <a:endParaRPr/>
          </a:p>
        </p:txBody>
      </p:sp>
      <p:sp>
        <p:nvSpPr>
          <p:cNvPr id="218" name="Google Shape;218;p38"/>
          <p:cNvSpPr txBox="1">
            <a:spLocks noGrp="1"/>
          </p:cNvSpPr>
          <p:nvPr>
            <p:ph type="body" idx="1"/>
          </p:nvPr>
        </p:nvSpPr>
        <p:spPr>
          <a:xfrm>
            <a:off x="415600" y="1439425"/>
            <a:ext cx="11360800" cy="5061177"/>
          </a:xfrm>
          <a:prstGeom prst="rect">
            <a:avLst/>
          </a:prstGeom>
        </p:spPr>
        <p:txBody>
          <a:bodyPr spcFirstLastPara="1" vert="horz" wrap="square" lIns="121900" tIns="121900" rIns="121900" bIns="121900" rtlCol="0" anchor="t" anchorCtr="0">
            <a:noAutofit/>
          </a:bodyPr>
          <a:lstStyle/>
          <a:p>
            <a:pPr marL="0" indent="0">
              <a:buNone/>
            </a:pPr>
            <a:r>
              <a:rPr lang="da" dirty="0"/>
              <a:t>Alt det vigtige og spændende og interessante - tænkt det som et langt argument</a:t>
            </a:r>
            <a:endParaRPr dirty="0"/>
          </a:p>
          <a:p>
            <a:pPr marL="0" indent="0">
              <a:spcBef>
                <a:spcPts val="2133"/>
              </a:spcBef>
              <a:buNone/>
            </a:pPr>
            <a:r>
              <a:rPr lang="da" dirty="0"/>
              <a:t>I skal skrive opgaven på baggrund af hvad andre har skrevet/sagt/eftervist </a:t>
            </a:r>
            <a:br>
              <a:rPr lang="da" dirty="0"/>
            </a:br>
            <a:r>
              <a:rPr lang="da" dirty="0"/>
              <a:t>– I kan tage enkelte observationer, målinger, beregninger eller forsøg med, men kommer til at bygge meget på andres viden</a:t>
            </a:r>
            <a:endParaRPr dirty="0"/>
          </a:p>
          <a:p>
            <a:pPr marL="0" indent="0">
              <a:spcBef>
                <a:spcPts val="2133"/>
              </a:spcBef>
              <a:buNone/>
            </a:pPr>
            <a:r>
              <a:rPr lang="da" dirty="0"/>
              <a:t>Skriv i afsnit - opbyg argumenterne ved at afsnittene lægger op til hinanden</a:t>
            </a:r>
            <a:endParaRPr dirty="0"/>
          </a:p>
          <a:p>
            <a:pPr marL="0" indent="0">
              <a:spcBef>
                <a:spcPts val="2133"/>
              </a:spcBef>
              <a:buClr>
                <a:schemeClr val="dk1"/>
              </a:buClr>
              <a:buSzPts val="1100"/>
              <a:buNone/>
            </a:pPr>
            <a:r>
              <a:rPr lang="da" dirty="0"/>
              <a:t>Byt rundt indtil der er en rød tråd i argumenterne, og tilret afsnittene så de lægger op til hinanden</a:t>
            </a:r>
          </a:p>
          <a:p>
            <a:pPr marL="0" indent="0">
              <a:spcBef>
                <a:spcPts val="2133"/>
              </a:spcBef>
              <a:buClr>
                <a:schemeClr val="dk1"/>
              </a:buClr>
              <a:buSzPts val="1100"/>
              <a:buNone/>
            </a:pPr>
            <a:r>
              <a:rPr lang="da" dirty="0"/>
              <a:t>ALTSÅ – gør som I har lært det i andre fag</a:t>
            </a:r>
            <a:endParaRPr dirty="0"/>
          </a:p>
          <a:p>
            <a:pPr marL="0" indent="0">
              <a:spcBef>
                <a:spcPts val="2133"/>
              </a:spcBef>
              <a:buNone/>
            </a:pPr>
            <a:endParaRPr dirty="0"/>
          </a:p>
          <a:p>
            <a:pPr marL="0" indent="0">
              <a:spcBef>
                <a:spcPts val="2133"/>
              </a:spcBef>
              <a:spcAft>
                <a:spcPts val="2133"/>
              </a:spcAft>
              <a:buNone/>
            </a:pPr>
            <a:endParaRPr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7"/>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Sådan binder du afsnit sammen</a:t>
            </a:r>
            <a:endParaRPr/>
          </a:p>
        </p:txBody>
      </p:sp>
      <p:sp>
        <p:nvSpPr>
          <p:cNvPr id="89" name="Google Shape;89;p17"/>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dirty="0"/>
              <a:t>Et kapitel eller område består af flere afsnit</a:t>
            </a:r>
            <a:endParaRPr dirty="0"/>
          </a:p>
          <a:p>
            <a:pPr marL="0" indent="0">
              <a:spcBef>
                <a:spcPts val="2133"/>
              </a:spcBef>
              <a:buNone/>
            </a:pPr>
            <a:r>
              <a:rPr lang="da" dirty="0"/>
              <a:t>Afsnittene stiger gerne i niveau</a:t>
            </a:r>
            <a:endParaRPr dirty="0"/>
          </a:p>
          <a:p>
            <a:pPr marL="0" indent="0">
              <a:spcBef>
                <a:spcPts val="2133"/>
              </a:spcBef>
              <a:buNone/>
            </a:pPr>
            <a:r>
              <a:rPr lang="da" dirty="0"/>
              <a:t>Afsnittene er bundet sammen indholdsmæssigt og formmæssigt</a:t>
            </a:r>
            <a:endParaRPr dirty="0"/>
          </a:p>
          <a:p>
            <a:pPr marL="0" indent="0">
              <a:spcBef>
                <a:spcPts val="2133"/>
              </a:spcBef>
              <a:buNone/>
            </a:pPr>
            <a:r>
              <a:rPr lang="da" dirty="0"/>
              <a:t>Et afsnit henviser til det foregående afsnit direkte eller indirekte</a:t>
            </a:r>
          </a:p>
          <a:p>
            <a:pPr marL="0" indent="0">
              <a:spcBef>
                <a:spcPts val="2133"/>
              </a:spcBef>
              <a:buNone/>
            </a:pPr>
            <a:r>
              <a:rPr lang="da" dirty="0"/>
              <a:t>Det er en stor del af skriveprocessen – få det til at give mening for læseren</a:t>
            </a:r>
            <a:endParaRPr dirty="0"/>
          </a:p>
          <a:p>
            <a:pPr marL="0" indent="0">
              <a:spcBef>
                <a:spcPts val="2133"/>
              </a:spcBef>
              <a:spcAft>
                <a:spcPts val="2133"/>
              </a:spcAft>
              <a:buNone/>
            </a:pPr>
            <a:endParaRPr dirty="0"/>
          </a:p>
        </p:txBody>
      </p:sp>
      <p:pic>
        <p:nvPicPr>
          <p:cNvPr id="2" name="Billed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10355" y="-653"/>
            <a:ext cx="4281645" cy="2852236"/>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a-DK" dirty="0"/>
              <a:t>Layout</a:t>
            </a:r>
          </a:p>
        </p:txBody>
      </p:sp>
      <p:sp>
        <p:nvSpPr>
          <p:cNvPr id="3" name="Pladsholder til tekst 2"/>
          <p:cNvSpPr>
            <a:spLocks noGrp="1"/>
          </p:cNvSpPr>
          <p:nvPr>
            <p:ph type="body" idx="1"/>
          </p:nvPr>
        </p:nvSpPr>
        <p:spPr/>
        <p:txBody>
          <a:bodyPr/>
          <a:lstStyle/>
          <a:p>
            <a:r>
              <a:rPr lang="da-DK" dirty="0"/>
              <a:t>Holder sin læser i hånden</a:t>
            </a:r>
          </a:p>
          <a:p>
            <a:r>
              <a:rPr lang="da-DK" dirty="0"/>
              <a:t>Sørger for overblik og </a:t>
            </a:r>
          </a:p>
          <a:p>
            <a:pPr marL="152396" indent="0">
              <a:buNone/>
            </a:pPr>
            <a:r>
              <a:rPr lang="da-DK" dirty="0"/>
              <a:t>      synlig solid struktur</a:t>
            </a:r>
          </a:p>
        </p:txBody>
      </p:sp>
      <p:pic>
        <p:nvPicPr>
          <p:cNvPr id="5" name="Billede 4"/>
          <p:cNvPicPr>
            <a:picLocks noChangeAspect="1"/>
          </p:cNvPicPr>
          <p:nvPr/>
        </p:nvPicPr>
        <p:blipFill>
          <a:blip r:embed="rId3"/>
          <a:stretch>
            <a:fillRect/>
          </a:stretch>
        </p:blipFill>
        <p:spPr>
          <a:xfrm>
            <a:off x="5478374" y="190681"/>
            <a:ext cx="6035532" cy="6477360"/>
          </a:xfrm>
          <a:prstGeom prst="rect">
            <a:avLst/>
          </a:prstGeom>
        </p:spPr>
      </p:pic>
    </p:spTree>
    <p:extLst>
      <p:ext uri="{BB962C8B-B14F-4D97-AF65-F5344CB8AC3E}">
        <p14:creationId xmlns:p14="http://schemas.microsoft.com/office/powerpoint/2010/main" val="10053494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66"/>
        <p:cNvGrpSpPr/>
        <p:nvPr/>
      </p:nvGrpSpPr>
      <p:grpSpPr>
        <a:xfrm>
          <a:off x="0" y="0"/>
          <a:ext cx="0" cy="0"/>
          <a:chOff x="0" y="0"/>
          <a:chExt cx="0" cy="0"/>
        </a:xfrm>
      </p:grpSpPr>
      <p:sp>
        <p:nvSpPr>
          <p:cNvPr id="167" name="Google Shape;167;p30"/>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Citater</a:t>
            </a:r>
            <a:endParaRPr/>
          </a:p>
        </p:txBody>
      </p:sp>
      <p:sp>
        <p:nvSpPr>
          <p:cNvPr id="168" name="Google Shape;168;p30"/>
          <p:cNvSpPr txBox="1">
            <a:spLocks noGrp="1"/>
          </p:cNvSpPr>
          <p:nvPr>
            <p:ph type="body" idx="1"/>
          </p:nvPr>
        </p:nvSpPr>
        <p:spPr>
          <a:xfrm>
            <a:off x="415600" y="1633633"/>
            <a:ext cx="11360800" cy="4727600"/>
          </a:xfrm>
          <a:prstGeom prst="rect">
            <a:avLst/>
          </a:prstGeom>
        </p:spPr>
        <p:txBody>
          <a:bodyPr spcFirstLastPara="1" vert="horz" wrap="square" lIns="121900" tIns="121900" rIns="121900" bIns="121900" rtlCol="0" anchor="t" anchorCtr="0">
            <a:noAutofit/>
          </a:bodyPr>
          <a:lstStyle/>
          <a:p>
            <a:pPr marL="0" indent="0">
              <a:buNone/>
            </a:pPr>
            <a:r>
              <a:rPr lang="da"/>
              <a:t>Korte citater i teksten, lange som et selvstændigt afsnit.</a:t>
            </a:r>
            <a:endParaRPr/>
          </a:p>
          <a:p>
            <a:pPr marL="0" indent="0">
              <a:spcBef>
                <a:spcPts val="2133"/>
              </a:spcBef>
              <a:buNone/>
            </a:pPr>
            <a:r>
              <a:rPr lang="da"/>
              <a:t>Skal ALTID have en kildehenvisning</a:t>
            </a:r>
            <a:endParaRPr/>
          </a:p>
          <a:p>
            <a:pPr marL="0" indent="0">
              <a:spcBef>
                <a:spcPts val="2133"/>
              </a:spcBef>
              <a:buNone/>
            </a:pPr>
            <a:r>
              <a:rPr lang="da"/>
              <a:t>Markeres som </a:t>
            </a:r>
            <a:r>
              <a:rPr lang="da" i="1"/>
              <a:t>“et tydeligt citat”</a:t>
            </a:r>
            <a:r>
              <a:rPr lang="da"/>
              <a:t> (kilde 2019).</a:t>
            </a:r>
            <a:endParaRPr/>
          </a:p>
          <a:p>
            <a:pPr indent="0">
              <a:spcBef>
                <a:spcPts val="2133"/>
              </a:spcBef>
              <a:buNone/>
            </a:pPr>
            <a:r>
              <a:rPr lang="da" i="1"/>
              <a:t>“Et længere citat skal markeres både med skrifttype, anførselstegn,</a:t>
            </a:r>
            <a:br>
              <a:rPr lang="da" i="1"/>
            </a:br>
            <a:r>
              <a:rPr lang="da" i="1"/>
              <a:t>og gerne en ekstra indrykning, så det er tydeligt citat. Der skal </a:t>
            </a:r>
            <a:br>
              <a:rPr lang="da" i="1"/>
            </a:br>
            <a:r>
              <a:rPr lang="da" i="1"/>
              <a:t>selvfølgelig også være en kilde”</a:t>
            </a:r>
            <a:r>
              <a:rPr lang="da"/>
              <a:t> (kilde 2019a)</a:t>
            </a:r>
            <a:endParaRPr/>
          </a:p>
          <a:p>
            <a:pPr marL="0" indent="0">
              <a:spcBef>
                <a:spcPts val="2133"/>
              </a:spcBef>
              <a:spcAft>
                <a:spcPts val="2133"/>
              </a:spcAft>
              <a:buNone/>
            </a:pPr>
            <a:r>
              <a:rPr lang="da"/>
              <a:t>Når man indsætter et citat, så skal det bruges til noget - tolkes, fortælles ind i sammenhængen, være en del af argumentet</a:t>
            </a:r>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0"/>
        <p:cNvGrpSpPr/>
        <p:nvPr/>
      </p:nvGrpSpPr>
      <p:grpSpPr>
        <a:xfrm>
          <a:off x="0" y="0"/>
          <a:ext cx="0" cy="0"/>
          <a:chOff x="0" y="0"/>
          <a:chExt cx="0" cy="0"/>
        </a:xfrm>
      </p:grpSpPr>
      <p:sp>
        <p:nvSpPr>
          <p:cNvPr id="131" name="Google Shape;131;p24"/>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DK" dirty="0"/>
              <a:t>Faglig argumentering</a:t>
            </a:r>
            <a:endParaRPr dirty="0"/>
          </a:p>
        </p:txBody>
      </p:sp>
      <p:sp>
        <p:nvSpPr>
          <p:cNvPr id="132" name="Google Shape;132;p24"/>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380990" indent="-380990">
              <a:spcAft>
                <a:spcPts val="2133"/>
              </a:spcAft>
            </a:pPr>
            <a:r>
              <a:rPr lang="da-DK" dirty="0"/>
              <a:t>Fuld blæs på fagbegreberne</a:t>
            </a:r>
          </a:p>
          <a:p>
            <a:pPr marL="380990" indent="-380990">
              <a:spcAft>
                <a:spcPts val="2133"/>
              </a:spcAft>
            </a:pPr>
            <a:r>
              <a:rPr lang="da-DK" dirty="0"/>
              <a:t>Det kan ses med det samme,</a:t>
            </a:r>
            <a:br>
              <a:rPr lang="da-DK" dirty="0"/>
            </a:br>
            <a:r>
              <a:rPr lang="da-DK" dirty="0"/>
              <a:t>hvilket arbejde der ligger bag</a:t>
            </a:r>
            <a:endParaRPr dirty="0"/>
          </a:p>
        </p:txBody>
      </p:sp>
      <p:pic>
        <p:nvPicPr>
          <p:cNvPr id="2" name="Billede 1"/>
          <p:cNvPicPr>
            <a:picLocks noChangeAspect="1"/>
          </p:cNvPicPr>
          <p:nvPr/>
        </p:nvPicPr>
        <p:blipFill>
          <a:blip r:embed="rId3"/>
          <a:stretch>
            <a:fillRect/>
          </a:stretch>
        </p:blipFill>
        <p:spPr>
          <a:xfrm>
            <a:off x="5876428" y="1"/>
            <a:ext cx="6261053" cy="6563257"/>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Figurer / Billeder / Tabeller / Beregninger</a:t>
            </a:r>
            <a:endParaRPr/>
          </a:p>
        </p:txBody>
      </p:sp>
      <p:sp>
        <p:nvSpPr>
          <p:cNvPr id="174" name="Google Shape;174;p31"/>
          <p:cNvSpPr txBox="1">
            <a:spLocks noGrp="1"/>
          </p:cNvSpPr>
          <p:nvPr>
            <p:ph type="body" idx="1"/>
          </p:nvPr>
        </p:nvSpPr>
        <p:spPr>
          <a:xfrm>
            <a:off x="415600" y="1633632"/>
            <a:ext cx="11360800" cy="5094713"/>
          </a:xfrm>
          <a:prstGeom prst="rect">
            <a:avLst/>
          </a:prstGeom>
        </p:spPr>
        <p:txBody>
          <a:bodyPr spcFirstLastPara="1" vert="horz" wrap="square" lIns="121900" tIns="121900" rIns="121900" bIns="121900" rtlCol="0" anchor="t" anchorCtr="0">
            <a:noAutofit/>
          </a:bodyPr>
          <a:lstStyle/>
          <a:p>
            <a:pPr marL="0" indent="0">
              <a:buNone/>
            </a:pPr>
            <a:r>
              <a:rPr lang="da" dirty="0"/>
              <a:t>Vigtige - en del af forståelsen</a:t>
            </a:r>
            <a:endParaRPr dirty="0"/>
          </a:p>
          <a:p>
            <a:pPr marL="0" indent="0">
              <a:spcBef>
                <a:spcPts val="2133"/>
              </a:spcBef>
              <a:buNone/>
            </a:pPr>
            <a:r>
              <a:rPr lang="da" dirty="0"/>
              <a:t>Skal have et nummer - og en undertekst</a:t>
            </a:r>
            <a:endParaRPr dirty="0"/>
          </a:p>
          <a:p>
            <a:pPr marL="0" indent="0">
              <a:spcBef>
                <a:spcPts val="2133"/>
              </a:spcBef>
              <a:buNone/>
            </a:pPr>
            <a:r>
              <a:rPr lang="da" dirty="0"/>
              <a:t>Skal henvises til (inde fra teksten med nummer)</a:t>
            </a:r>
            <a:endParaRPr dirty="0"/>
          </a:p>
          <a:p>
            <a:pPr marL="0" indent="0">
              <a:spcBef>
                <a:spcPts val="2133"/>
              </a:spcBef>
              <a:buNone/>
            </a:pPr>
            <a:r>
              <a:rPr lang="da" dirty="0"/>
              <a:t>Her henvises fra teksten til figur 3, og </a:t>
            </a:r>
            <a:br>
              <a:rPr lang="da" dirty="0"/>
            </a:br>
            <a:r>
              <a:rPr lang="da" dirty="0"/>
              <a:t>indholdet anvendes i teksten</a:t>
            </a:r>
          </a:p>
          <a:p>
            <a:pPr marL="0" indent="0">
              <a:spcBef>
                <a:spcPts val="2133"/>
              </a:spcBef>
              <a:buNone/>
            </a:pPr>
            <a:r>
              <a:rPr lang="da" dirty="0"/>
              <a:t>Billedkilde eventuelt som fodnote</a:t>
            </a:r>
          </a:p>
          <a:p>
            <a:pPr marL="0" indent="0">
              <a:spcBef>
                <a:spcPts val="2133"/>
              </a:spcBef>
              <a:buNone/>
            </a:pPr>
            <a:r>
              <a:rPr lang="da-DK" dirty="0"/>
              <a:t>Brug </a:t>
            </a:r>
            <a:r>
              <a:rPr lang="da-DK" dirty="0" err="1"/>
              <a:t>words</a:t>
            </a:r>
            <a:r>
              <a:rPr lang="da-DK" dirty="0"/>
              <a:t> automatik</a:t>
            </a:r>
            <a:br>
              <a:rPr lang="da-DK" dirty="0"/>
            </a:br>
            <a:r>
              <a:rPr lang="da-DK" dirty="0">
                <a:hlinkClick r:id="rId3"/>
              </a:rPr>
              <a:t>http://htx-elev.ucholstebro.dk/wiki/index.php?title=Word_Figurtekst</a:t>
            </a:r>
            <a:r>
              <a:rPr lang="da" dirty="0"/>
              <a:t> </a:t>
            </a:r>
            <a:endParaRPr dirty="0"/>
          </a:p>
        </p:txBody>
      </p:sp>
      <p:pic>
        <p:nvPicPr>
          <p:cNvPr id="175" name="Google Shape;175;p31"/>
          <p:cNvPicPr preferRelativeResize="0"/>
          <p:nvPr/>
        </p:nvPicPr>
        <p:blipFill>
          <a:blip r:embed="rId4">
            <a:alphaModFix/>
          </a:blip>
          <a:stretch>
            <a:fillRect/>
          </a:stretch>
        </p:blipFill>
        <p:spPr>
          <a:xfrm>
            <a:off x="7671034" y="1937733"/>
            <a:ext cx="4105367" cy="2519400"/>
          </a:xfrm>
          <a:prstGeom prst="rect">
            <a:avLst/>
          </a:prstGeom>
          <a:noFill/>
          <a:ln>
            <a:noFill/>
          </a:ln>
        </p:spPr>
      </p:pic>
      <p:sp>
        <p:nvSpPr>
          <p:cNvPr id="176" name="Google Shape;176;p31"/>
          <p:cNvSpPr txBox="1"/>
          <p:nvPr/>
        </p:nvSpPr>
        <p:spPr>
          <a:xfrm>
            <a:off x="7095629" y="4359867"/>
            <a:ext cx="4931489" cy="617200"/>
          </a:xfrm>
          <a:prstGeom prst="rect">
            <a:avLst/>
          </a:prstGeom>
          <a:noFill/>
          <a:ln>
            <a:noFill/>
          </a:ln>
        </p:spPr>
        <p:txBody>
          <a:bodyPr spcFirstLastPara="1" wrap="square" lIns="121900" tIns="121900" rIns="121900" bIns="121900" anchor="t" anchorCtr="0">
            <a:noAutofit/>
          </a:bodyPr>
          <a:lstStyle/>
          <a:p>
            <a:r>
              <a:rPr lang="da" sz="2400" i="1" dirty="0">
                <a:latin typeface="Open Sans"/>
                <a:ea typeface="Open Sans"/>
                <a:cs typeface="Open Sans"/>
                <a:sym typeface="Open Sans"/>
              </a:rPr>
              <a:t>Figur 3. Prisudvikling  ud fra temperatur</a:t>
            </a:r>
            <a:r>
              <a:rPr lang="da" sz="2400" i="1" baseline="30000" dirty="0">
                <a:latin typeface="Open Sans"/>
                <a:ea typeface="Open Sans"/>
                <a:cs typeface="Open Sans"/>
                <a:sym typeface="Open Sans"/>
              </a:rPr>
              <a:t>(1)</a:t>
            </a:r>
            <a:endParaRPr sz="2400" i="1" baseline="30000" dirty="0">
              <a:latin typeface="Open Sans"/>
              <a:ea typeface="Open Sans"/>
              <a:cs typeface="Open Sans"/>
              <a:sym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2"/>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dirty="0"/>
              <a:t>Kilder – se også videoer om kilder</a:t>
            </a:r>
            <a:endParaRPr dirty="0"/>
          </a:p>
        </p:txBody>
      </p:sp>
      <p:sp>
        <p:nvSpPr>
          <p:cNvPr id="182" name="Google Shape;182;p32"/>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a:t>Gode valide kilder</a:t>
            </a:r>
            <a:endParaRPr/>
          </a:p>
          <a:p>
            <a:pPr marL="0" indent="0">
              <a:spcBef>
                <a:spcPts val="2133"/>
              </a:spcBef>
              <a:buNone/>
            </a:pPr>
            <a:r>
              <a:rPr lang="da"/>
              <a:t>Brug Words automatik</a:t>
            </a:r>
            <a:endParaRPr/>
          </a:p>
          <a:p>
            <a:pPr marL="0" indent="0">
              <a:spcBef>
                <a:spcPts val="2133"/>
              </a:spcBef>
              <a:buNone/>
            </a:pPr>
            <a:r>
              <a:rPr lang="da" u="sng">
                <a:solidFill>
                  <a:schemeClr val="hlink"/>
                </a:solidFill>
                <a:hlinkClick r:id="rId3"/>
              </a:rPr>
              <a:t>http://htx-elev.ucholstebro.dk/wiki/index.php?title=Word_Kildeliste</a:t>
            </a:r>
            <a:r>
              <a:rPr lang="da"/>
              <a:t> </a:t>
            </a:r>
            <a:endParaRPr/>
          </a:p>
          <a:p>
            <a:pPr marL="0" indent="0">
              <a:spcBef>
                <a:spcPts val="2133"/>
              </a:spcBef>
              <a:buNone/>
            </a:pPr>
            <a:r>
              <a:rPr lang="da"/>
              <a:t>Sæt alle oplysninger på fra starten (gerne når I tager noter)</a:t>
            </a:r>
            <a:endParaRPr/>
          </a:p>
          <a:p>
            <a:pPr marL="0" indent="0">
              <a:spcBef>
                <a:spcPts val="2133"/>
              </a:spcBef>
              <a:buNone/>
            </a:pPr>
            <a:r>
              <a:rPr lang="da"/>
              <a:t>Kildeoplysninger kopieres med henvisningen</a:t>
            </a:r>
            <a:endParaRPr/>
          </a:p>
          <a:p>
            <a:pPr marL="0" indent="0">
              <a:spcBef>
                <a:spcPts val="2133"/>
              </a:spcBef>
              <a:buClr>
                <a:schemeClr val="dk1"/>
              </a:buClr>
              <a:buSzPts val="1100"/>
              <a:buNone/>
            </a:pPr>
            <a:r>
              <a:rPr lang="da"/>
              <a:t>I skal skrive opgaven på baggrund af hvad andre har skrevet/sagt/eftervist – I kan tage enkelte observationer, målinger, beregninger eller forsøg med</a:t>
            </a:r>
            <a:endParaRPr/>
          </a:p>
          <a:p>
            <a:pPr marL="0" indent="0">
              <a:spcBef>
                <a:spcPts val="2133"/>
              </a:spcBef>
              <a:spcAft>
                <a:spcPts val="2133"/>
              </a:spcAft>
              <a:buNone/>
            </a:pPr>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 name="Billed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11760" y="135682"/>
            <a:ext cx="4080240" cy="3498805"/>
          </a:xfrm>
          <a:prstGeom prst="rect">
            <a:avLst/>
          </a:prstGeom>
        </p:spPr>
      </p:pic>
      <p:sp>
        <p:nvSpPr>
          <p:cNvPr id="223" name="Google Shape;223;p39"/>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Konklusion</a:t>
            </a:r>
            <a:endParaRPr/>
          </a:p>
        </p:txBody>
      </p:sp>
      <p:sp>
        <p:nvSpPr>
          <p:cNvPr id="224" name="Google Shape;224;p39"/>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dirty="0"/>
              <a:t>Skal samle op på projektet</a:t>
            </a:r>
            <a:endParaRPr dirty="0"/>
          </a:p>
          <a:p>
            <a:pPr marL="0" indent="0">
              <a:spcBef>
                <a:spcPts val="2133"/>
              </a:spcBef>
              <a:buNone/>
            </a:pPr>
            <a:r>
              <a:rPr lang="da" dirty="0"/>
              <a:t>Skal ikke komme med noget nyt</a:t>
            </a:r>
            <a:endParaRPr dirty="0"/>
          </a:p>
          <a:p>
            <a:pPr marL="0" indent="0">
              <a:spcBef>
                <a:spcPts val="2133"/>
              </a:spcBef>
              <a:buNone/>
            </a:pPr>
            <a:r>
              <a:rPr lang="da" dirty="0"/>
              <a:t>Skal forholde sig til spørgsmålene i opgaven – (er de besvaret)?</a:t>
            </a:r>
            <a:endParaRPr dirty="0"/>
          </a:p>
          <a:p>
            <a:pPr marL="0" indent="0">
              <a:spcBef>
                <a:spcPts val="2133"/>
              </a:spcBef>
              <a:spcAft>
                <a:spcPts val="2133"/>
              </a:spcAft>
              <a:buNone/>
            </a:pPr>
            <a:r>
              <a:rPr lang="da" dirty="0"/>
              <a:t>Skal kunne læses selvstændigt - sammen med indledningen</a:t>
            </a:r>
          </a:p>
          <a:p>
            <a:pPr marL="0" indent="0">
              <a:spcBef>
                <a:spcPts val="2133"/>
              </a:spcBef>
              <a:spcAft>
                <a:spcPts val="2133"/>
              </a:spcAft>
              <a:buNone/>
            </a:pPr>
            <a:r>
              <a:rPr lang="da" dirty="0"/>
              <a:t>Hvordan gør du? Genlæs alle delkonklusionerne i dine kapitler. Streg dem under. Skriv dem sammen på et godt niveau. Så har du en konklusion. I skal læse helt tilbage til kap. 1 og fremefter. Man kan ikke huske det hele. </a:t>
            </a:r>
            <a:endParaRPr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28"/>
        <p:cNvGrpSpPr/>
        <p:nvPr/>
      </p:nvGrpSpPr>
      <p:grpSpPr>
        <a:xfrm>
          <a:off x="0" y="0"/>
          <a:ext cx="0" cy="0"/>
          <a:chOff x="0" y="0"/>
          <a:chExt cx="0" cy="0"/>
        </a:xfrm>
      </p:grpSpPr>
      <p:pic>
        <p:nvPicPr>
          <p:cNvPr id="2" name="Billede 1"/>
          <p:cNvPicPr>
            <a:picLocks noChangeAspect="1"/>
          </p:cNvPicPr>
          <p:nvPr/>
        </p:nvPicPr>
        <p:blipFill>
          <a:blip r:embed="rId3"/>
          <a:stretch>
            <a:fillRect/>
          </a:stretch>
        </p:blipFill>
        <p:spPr>
          <a:xfrm>
            <a:off x="5414293" y="218612"/>
            <a:ext cx="6777708" cy="6090221"/>
          </a:xfrm>
          <a:prstGeom prst="rect">
            <a:avLst/>
          </a:prstGeom>
        </p:spPr>
      </p:pic>
      <p:sp>
        <p:nvSpPr>
          <p:cNvPr id="229" name="Google Shape;229;p40"/>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dirty="0"/>
              <a:t>Kildeliste og bilag</a:t>
            </a:r>
            <a:endParaRPr dirty="0"/>
          </a:p>
        </p:txBody>
      </p:sp>
      <p:sp>
        <p:nvSpPr>
          <p:cNvPr id="230" name="Google Shape;230;p40"/>
          <p:cNvSpPr txBox="1">
            <a:spLocks noGrp="1"/>
          </p:cNvSpPr>
          <p:nvPr>
            <p:ph type="body" idx="1"/>
          </p:nvPr>
        </p:nvSpPr>
        <p:spPr>
          <a:xfrm>
            <a:off x="415600" y="1633633"/>
            <a:ext cx="11360800" cy="5367668"/>
          </a:xfrm>
          <a:prstGeom prst="rect">
            <a:avLst/>
          </a:prstGeom>
        </p:spPr>
        <p:txBody>
          <a:bodyPr spcFirstLastPara="1" vert="horz" wrap="square" lIns="121900" tIns="121900" rIns="121900" bIns="121900" rtlCol="0" anchor="t" anchorCtr="0">
            <a:noAutofit/>
          </a:bodyPr>
          <a:lstStyle/>
          <a:p>
            <a:pPr marL="0" indent="0">
              <a:buNone/>
            </a:pPr>
            <a:r>
              <a:rPr lang="da" dirty="0"/>
              <a:t>Brug Words automatik til kildelisten </a:t>
            </a:r>
            <a:br>
              <a:rPr lang="da" dirty="0"/>
            </a:br>
            <a:r>
              <a:rPr lang="da" dirty="0"/>
              <a:t>(brug bibliografi og </a:t>
            </a:r>
          </a:p>
          <a:p>
            <a:pPr marL="0" indent="0">
              <a:buNone/>
            </a:pPr>
            <a:r>
              <a:rPr lang="da" dirty="0"/>
              <a:t>sæt selv overskriften)</a:t>
            </a:r>
          </a:p>
          <a:p>
            <a:pPr marL="0" indent="0">
              <a:spcBef>
                <a:spcPts val="2133"/>
              </a:spcBef>
              <a:buNone/>
            </a:pPr>
            <a:r>
              <a:rPr lang="da" dirty="0"/>
              <a:t>Husk at opdatere inden I PDF’er</a:t>
            </a:r>
            <a:endParaRPr dirty="0"/>
          </a:p>
          <a:p>
            <a:pPr marL="0" indent="0">
              <a:spcBef>
                <a:spcPts val="2133"/>
              </a:spcBef>
              <a:spcAft>
                <a:spcPts val="2133"/>
              </a:spcAft>
              <a:buNone/>
            </a:pPr>
            <a:endParaRPr lang="da-DK" dirty="0"/>
          </a:p>
          <a:p>
            <a:pPr marL="0" indent="0">
              <a:spcBef>
                <a:spcPts val="2133"/>
              </a:spcBef>
              <a:spcAft>
                <a:spcPts val="2133"/>
              </a:spcAft>
              <a:buNone/>
            </a:pPr>
            <a:endParaRPr lang="da-DK" sz="800" dirty="0"/>
          </a:p>
          <a:p>
            <a:pPr marL="0" indent="0">
              <a:spcBef>
                <a:spcPts val="2133"/>
              </a:spcBef>
              <a:spcAft>
                <a:spcPts val="2133"/>
              </a:spcAft>
              <a:buNone/>
            </a:pPr>
            <a:endParaRPr lang="da-DK" dirty="0"/>
          </a:p>
          <a:p>
            <a:pPr marL="0" indent="0">
              <a:spcBef>
                <a:spcPts val="2133"/>
              </a:spcBef>
              <a:spcAft>
                <a:spcPts val="2133"/>
              </a:spcAft>
              <a:buNone/>
            </a:pPr>
            <a:r>
              <a:rPr lang="da-DK" dirty="0">
                <a:hlinkClick r:id="rId4"/>
              </a:rPr>
              <a:t>http://htx-elev.ucholstebro.dk/wiki/index.php?title=Word_Kildeliste</a:t>
            </a:r>
            <a:r>
              <a:rPr lang="da-DK" dirty="0"/>
              <a:t> </a:t>
            </a:r>
          </a:p>
          <a:p>
            <a:pPr marL="0" indent="0">
              <a:spcBef>
                <a:spcPts val="2133"/>
              </a:spcBef>
              <a:spcAft>
                <a:spcPts val="2133"/>
              </a:spcAft>
              <a:buNone/>
            </a:pPr>
            <a:endParaRPr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ABCD2C-AA90-4DC5-8112-2911992EC143}"/>
              </a:ext>
            </a:extLst>
          </p:cNvPr>
          <p:cNvSpPr>
            <a:spLocks noGrp="1"/>
          </p:cNvSpPr>
          <p:nvPr>
            <p:ph type="title"/>
          </p:nvPr>
        </p:nvSpPr>
        <p:spPr/>
        <p:txBody>
          <a:bodyPr/>
          <a:lstStyle/>
          <a:p>
            <a:r>
              <a:rPr lang="da-DK" dirty="0"/>
              <a:t>Formalia</a:t>
            </a:r>
          </a:p>
        </p:txBody>
      </p:sp>
      <p:sp>
        <p:nvSpPr>
          <p:cNvPr id="3" name="Pladsholder til indhold 2">
            <a:extLst>
              <a:ext uri="{FF2B5EF4-FFF2-40B4-BE49-F238E27FC236}">
                <a16:creationId xmlns:a16="http://schemas.microsoft.com/office/drawing/2014/main" id="{A16814D2-20CF-4572-AEF3-CEB9CCBB39F8}"/>
              </a:ext>
            </a:extLst>
          </p:cNvPr>
          <p:cNvSpPr>
            <a:spLocks noGrp="1"/>
          </p:cNvSpPr>
          <p:nvPr>
            <p:ph idx="1"/>
          </p:nvPr>
        </p:nvSpPr>
        <p:spPr/>
        <p:txBody>
          <a:bodyPr>
            <a:normAutofit/>
          </a:bodyPr>
          <a:lstStyle/>
          <a:p>
            <a:r>
              <a:rPr lang="da-DK" dirty="0"/>
              <a:t>Den skriftlige opgavebesvarelse omfatter forside, indholdsfortegnelse, noter, litteraturliste og resume.</a:t>
            </a:r>
          </a:p>
          <a:p>
            <a:r>
              <a:rPr lang="da-DK" dirty="0"/>
              <a:t>Opgavebesvarelsen har et omfang på 15-20 normalsider a 2400 anslag. Heri medregnes der ikke: forside, indholdsfortegnelse, noter, litteraturliste, figurer, tabeller, bilag og lignende. </a:t>
            </a:r>
          </a:p>
          <a:p>
            <a:r>
              <a:rPr lang="da-DK" dirty="0"/>
              <a:t>Ved studieområdeprojekter, hvor den skriftlige opgavebesvarelse indeholder større mængder af symbolsprog, kan disse dele af besvarelsen opgøres ud fra deres omfang på givne sider uden at tælle antal anslag.</a:t>
            </a:r>
          </a:p>
        </p:txBody>
      </p:sp>
    </p:spTree>
    <p:extLst>
      <p:ext uri="{BB962C8B-B14F-4D97-AF65-F5344CB8AC3E}">
        <p14:creationId xmlns:p14="http://schemas.microsoft.com/office/powerpoint/2010/main" val="5267771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3" name="Billede 2"/>
          <p:cNvPicPr>
            <a:picLocks noChangeAspect="1"/>
          </p:cNvPicPr>
          <p:nvPr/>
        </p:nvPicPr>
        <p:blipFill>
          <a:blip r:embed="rId3"/>
          <a:stretch>
            <a:fillRect/>
          </a:stretch>
        </p:blipFill>
        <p:spPr>
          <a:xfrm rot="1130424">
            <a:off x="5391059" y="885076"/>
            <a:ext cx="6782583" cy="2923157"/>
          </a:xfrm>
          <a:prstGeom prst="rect">
            <a:avLst/>
          </a:prstGeom>
        </p:spPr>
      </p:pic>
      <p:sp>
        <p:nvSpPr>
          <p:cNvPr id="149" name="Google Shape;149;p27"/>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Plagiat</a:t>
            </a:r>
            <a:endParaRPr/>
          </a:p>
        </p:txBody>
      </p:sp>
      <p:sp>
        <p:nvSpPr>
          <p:cNvPr id="150" name="Google Shape;150;p27"/>
          <p:cNvSpPr txBox="1">
            <a:spLocks noGrp="1"/>
          </p:cNvSpPr>
          <p:nvPr>
            <p:ph type="body" idx="1"/>
          </p:nvPr>
        </p:nvSpPr>
        <p:spPr>
          <a:xfrm>
            <a:off x="415600" y="1633633"/>
            <a:ext cx="11360800" cy="4832000"/>
          </a:xfrm>
          <a:prstGeom prst="rect">
            <a:avLst/>
          </a:prstGeom>
        </p:spPr>
        <p:txBody>
          <a:bodyPr spcFirstLastPara="1" vert="horz" wrap="square" lIns="121900" tIns="121900" rIns="121900" bIns="121900" rtlCol="0" anchor="t" anchorCtr="0">
            <a:noAutofit/>
          </a:bodyPr>
          <a:lstStyle/>
          <a:p>
            <a:pPr marL="0" indent="0">
              <a:buNone/>
            </a:pPr>
            <a:r>
              <a:rPr lang="da" dirty="0"/>
              <a:t>Det tolereres ikke</a:t>
            </a:r>
            <a:endParaRPr dirty="0"/>
          </a:p>
          <a:p>
            <a:pPr marL="0" indent="0">
              <a:spcBef>
                <a:spcPts val="2133"/>
              </a:spcBef>
              <a:buNone/>
            </a:pPr>
            <a:r>
              <a:rPr lang="da" dirty="0"/>
              <a:t>De oplagte eksempler</a:t>
            </a:r>
            <a:endParaRPr dirty="0"/>
          </a:p>
          <a:p>
            <a:pPr marL="0" indent="0">
              <a:spcBef>
                <a:spcPts val="2133"/>
              </a:spcBef>
              <a:buNone/>
            </a:pPr>
            <a:r>
              <a:rPr lang="da" dirty="0"/>
              <a:t>At man afleverer/udgiver noget som sit eget, som andre har lavet</a:t>
            </a:r>
            <a:endParaRPr dirty="0"/>
          </a:p>
          <a:p>
            <a:pPr marL="0" indent="0">
              <a:spcBef>
                <a:spcPts val="2133"/>
              </a:spcBef>
              <a:buNone/>
            </a:pPr>
            <a:r>
              <a:rPr lang="da" dirty="0"/>
              <a:t>Eget arbejde</a:t>
            </a:r>
            <a:endParaRPr dirty="0"/>
          </a:p>
          <a:p>
            <a:pPr marL="0" indent="0">
              <a:spcBef>
                <a:spcPts val="2133"/>
              </a:spcBef>
              <a:buNone/>
            </a:pPr>
            <a:r>
              <a:rPr lang="da" dirty="0"/>
              <a:t>Gradbøjning af plagiering?</a:t>
            </a:r>
            <a:endParaRPr dirty="0"/>
          </a:p>
          <a:p>
            <a:pPr marL="0" indent="0">
              <a:spcBef>
                <a:spcPts val="2133"/>
              </a:spcBef>
              <a:buNone/>
            </a:pPr>
            <a:r>
              <a:rPr lang="da" dirty="0"/>
              <a:t>”Jamen det var jo ikke så meget”</a:t>
            </a:r>
            <a:endParaRPr dirty="0"/>
          </a:p>
          <a:p>
            <a:pPr marL="0" indent="0">
              <a:spcBef>
                <a:spcPts val="2133"/>
              </a:spcBef>
              <a:buNone/>
            </a:pPr>
            <a:r>
              <a:rPr lang="da" dirty="0"/>
              <a:t>Baggrunden</a:t>
            </a:r>
            <a:endParaRPr dirty="0"/>
          </a:p>
          <a:p>
            <a:pPr marL="0" indent="0">
              <a:spcBef>
                <a:spcPts val="2133"/>
              </a:spcBef>
              <a:spcAft>
                <a:spcPts val="2133"/>
              </a:spcAft>
              <a:buNone/>
            </a:pPr>
            <a:endParaRPr dirty="0"/>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5"/>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Ekstern korrektur: Find en der kan læse dit SOP</a:t>
            </a:r>
            <a:endParaRPr/>
          </a:p>
        </p:txBody>
      </p:sp>
      <p:sp>
        <p:nvSpPr>
          <p:cNvPr id="138" name="Google Shape;138;p25"/>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a:t>Gerne en der er vant til at læse opgaver</a:t>
            </a:r>
            <a:endParaRPr/>
          </a:p>
          <a:p>
            <a:pPr marL="0" indent="0">
              <a:spcBef>
                <a:spcPts val="2133"/>
              </a:spcBef>
              <a:buNone/>
            </a:pPr>
            <a:r>
              <a:rPr lang="da"/>
              <a:t>Kan være en med forstand på fagfeltet (ikke et krav)</a:t>
            </a:r>
            <a:endParaRPr/>
          </a:p>
          <a:p>
            <a:pPr marL="0" indent="0">
              <a:spcBef>
                <a:spcPts val="2133"/>
              </a:spcBef>
              <a:buNone/>
            </a:pPr>
            <a:r>
              <a:rPr lang="da"/>
              <a:t>Ikke klassekammerater (de har også travlt)</a:t>
            </a:r>
            <a:endParaRPr/>
          </a:p>
          <a:p>
            <a:pPr marL="0" indent="0">
              <a:spcBef>
                <a:spcPts val="2133"/>
              </a:spcBef>
              <a:buNone/>
            </a:pPr>
            <a:r>
              <a:rPr lang="da"/>
              <a:t>Kan være enkelte afsnit ad gangen</a:t>
            </a:r>
            <a:endParaRPr/>
          </a:p>
          <a:p>
            <a:pPr marL="0" indent="0">
              <a:spcBef>
                <a:spcPts val="2133"/>
              </a:spcBef>
              <a:buNone/>
            </a:pPr>
            <a:r>
              <a:rPr lang="da"/>
              <a:t>Hele projektet i sammenhæng - sprogligt og sammenhæng</a:t>
            </a:r>
            <a:endParaRPr/>
          </a:p>
          <a:p>
            <a:pPr marL="0" indent="0">
              <a:spcBef>
                <a:spcPts val="2133"/>
              </a:spcBef>
              <a:spcAft>
                <a:spcPts val="2133"/>
              </a:spcAft>
              <a:buNone/>
            </a:pPr>
            <a:r>
              <a:rPr lang="da"/>
              <a:t>Aftal tidspunktet og pas det ind i tidsplanen (husk at I selv skal læse det efter korrektur, og at I skal have det tilrettet)</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3"/>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Tjekliste til opgaven</a:t>
            </a:r>
            <a:endParaRPr/>
          </a:p>
        </p:txBody>
      </p:sp>
      <p:sp>
        <p:nvSpPr>
          <p:cNvPr id="248" name="Google Shape;248;p43"/>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spcBef>
                <a:spcPts val="1600"/>
              </a:spcBef>
              <a:buClr>
                <a:schemeClr val="dk1"/>
              </a:buClr>
              <a:buSzPts val="1100"/>
              <a:buNone/>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Times New Roman"/>
              </a:rPr>
              <a:t>Her har du en tjekliste, som du kan bruge til at gennemgå din opgave og sikre, at du har levet op til kravene.</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Times New Roman"/>
            </a:endParaRPr>
          </a:p>
          <a:p>
            <a:pPr marL="0" indent="0">
              <a:spcBef>
                <a:spcPts val="1600"/>
              </a:spcBef>
              <a:buClr>
                <a:schemeClr val="dk1"/>
              </a:buClr>
              <a:buSzPts val="1100"/>
              <a:buNone/>
            </a:pPr>
            <a:r>
              <a:rPr lang="da" b="1"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Times New Roman"/>
              </a:rPr>
              <a:t>Spørgsmål til indholdet</a:t>
            </a:r>
            <a:endParaRPr b="1"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Times New Roman"/>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Har jeg svaret grundigt og nuanceret på hele opgaveformuleringen?  </a:t>
            </a: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Er der en rød tråd i min opgave? (De enkelte afsnit bygger oven på hinanden og er fokuserede på emnet og opgaveformuleringen).</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Har jeg lavet en indledning, der præsenterer emne </a:t>
            </a:r>
            <a:r>
              <a:rPr lang="da">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og opgaveformulering</a:t>
            </a: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 og som fortæller, hvad jeg vil i opgaven?</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marL="0" indent="0">
              <a:spcBef>
                <a:spcPts val="1600"/>
              </a:spcBef>
              <a:spcAft>
                <a:spcPts val="2133"/>
              </a:spcAft>
              <a:buNone/>
            </a:pPr>
            <a:endParaRPr dirty="0"/>
          </a:p>
        </p:txBody>
      </p:sp>
      <p:pic>
        <p:nvPicPr>
          <p:cNvPr id="2" name="Billede 1"/>
          <p:cNvPicPr>
            <a:picLocks noChangeAspect="1"/>
          </p:cNvPicPr>
          <p:nvPr/>
        </p:nvPicPr>
        <p:blipFill>
          <a:blip r:embed="rId3"/>
          <a:stretch>
            <a:fillRect/>
          </a:stretch>
        </p:blipFill>
        <p:spPr>
          <a:xfrm>
            <a:off x="10025175" y="1"/>
            <a:ext cx="2078767" cy="1834737"/>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4"/>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Tjekliste til opgaven</a:t>
            </a:r>
            <a:endParaRPr/>
          </a:p>
        </p:txBody>
      </p:sp>
      <p:sp>
        <p:nvSpPr>
          <p:cNvPr id="254" name="Google Shape;254;p44"/>
          <p:cNvSpPr txBox="1">
            <a:spLocks noGrp="1"/>
          </p:cNvSpPr>
          <p:nvPr>
            <p:ph type="body" idx="1"/>
          </p:nvPr>
        </p:nvSpPr>
        <p:spPr>
          <a:xfrm>
            <a:off x="415600" y="1633633"/>
            <a:ext cx="11360800" cy="5080802"/>
          </a:xfrm>
          <a:prstGeom prst="rect">
            <a:avLst/>
          </a:prstGeom>
        </p:spPr>
        <p:txBody>
          <a:bodyPr spcFirstLastPara="1" vert="horz" wrap="square" lIns="121900" tIns="121900" rIns="121900" bIns="121900" rtlCol="0" anchor="t" anchorCtr="0">
            <a:noAutofit/>
          </a:bodyPr>
          <a:lstStyle/>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Er der høj nok taksonomi i min opgave? (fagligt niveau) </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Har jeg husket at tage udgangspunkt i kilderne/teorien?</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Er det tydeligt, hvilke pointer jeg argumenterer for?</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Anvender jeg den teori jeg har redegjort for?</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Bruger jeg den beskrevne empiri til noget?</a:t>
            </a: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Er der sammenhæng mellem afsnittene?</a:t>
            </a:r>
          </a:p>
          <a:p>
            <a:pPr>
              <a:spcBef>
                <a:spcPts val="1600"/>
              </a:spcBef>
              <a:buFont typeface="Arial"/>
              <a:buChar char="●"/>
            </a:pPr>
            <a:r>
              <a:rPr lang="da"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Samler konklusionen rigtigt op?</a:t>
            </a:r>
          </a:p>
          <a:p>
            <a:pPr>
              <a:spcBef>
                <a:spcPts val="1600"/>
              </a:spcBef>
              <a:buFont typeface="Arial"/>
              <a:buChar char="●"/>
            </a:pPr>
            <a:r>
              <a:rPr lang="da">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rPr>
              <a:t>Er indholdsfortegnelse og kildeliste opdateret?</a:t>
            </a:r>
            <a:endParaRPr dirty="0">
              <a:highlight>
                <a:srgbClr val="FFFFFF"/>
              </a:highlight>
              <a:latin typeface="Open Sans" panose="020B0606030504020204" pitchFamily="34" charset="0"/>
              <a:ea typeface="Open Sans" panose="020B0606030504020204" pitchFamily="34" charset="0"/>
              <a:cs typeface="Open Sans" panose="020B0606030504020204" pitchFamily="34" charset="0"/>
              <a:sym typeface="Arial"/>
            </a:endParaRPr>
          </a:p>
          <a:p>
            <a:pPr marL="0" indent="0">
              <a:spcBef>
                <a:spcPts val="1600"/>
              </a:spcBef>
              <a:spcAft>
                <a:spcPts val="2133"/>
              </a:spcAft>
              <a:buNone/>
            </a:pPr>
            <a:endParaRPr dirty="0"/>
          </a:p>
        </p:txBody>
      </p:sp>
      <p:pic>
        <p:nvPicPr>
          <p:cNvPr id="2" name="Billede 1"/>
          <p:cNvPicPr>
            <a:picLocks noChangeAspect="1"/>
          </p:cNvPicPr>
          <p:nvPr/>
        </p:nvPicPr>
        <p:blipFill>
          <a:blip r:embed="rId3"/>
          <a:stretch>
            <a:fillRect/>
          </a:stretch>
        </p:blipFill>
        <p:spPr>
          <a:xfrm>
            <a:off x="9116391" y="4099340"/>
            <a:ext cx="2921000" cy="2578100"/>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D4FC83-B450-4981-9E8F-E07CD5DF79A2}"/>
              </a:ext>
            </a:extLst>
          </p:cNvPr>
          <p:cNvSpPr>
            <a:spLocks noGrp="1"/>
          </p:cNvSpPr>
          <p:nvPr>
            <p:ph type="title"/>
          </p:nvPr>
        </p:nvSpPr>
        <p:spPr/>
        <p:txBody>
          <a:bodyPr/>
          <a:lstStyle/>
          <a:p>
            <a:r>
              <a:rPr lang="da-DK" dirty="0"/>
              <a:t>Ved den skriftlige opgavebesvarelse lægges vægt på:</a:t>
            </a:r>
          </a:p>
        </p:txBody>
      </p:sp>
      <p:sp>
        <p:nvSpPr>
          <p:cNvPr id="3" name="Pladsholder til indhold 2">
            <a:extLst>
              <a:ext uri="{FF2B5EF4-FFF2-40B4-BE49-F238E27FC236}">
                <a16:creationId xmlns:a16="http://schemas.microsoft.com/office/drawing/2014/main" id="{A4BDED02-59D9-4E35-BBF6-18A92B6F9235}"/>
              </a:ext>
            </a:extLst>
          </p:cNvPr>
          <p:cNvSpPr>
            <a:spLocks noGrp="1"/>
          </p:cNvSpPr>
          <p:nvPr>
            <p:ph idx="1"/>
          </p:nvPr>
        </p:nvSpPr>
        <p:spPr>
          <a:xfrm>
            <a:off x="838200" y="1825625"/>
            <a:ext cx="10950054" cy="4667250"/>
          </a:xfrm>
        </p:spPr>
        <p:txBody>
          <a:bodyPr>
            <a:normAutofit/>
          </a:bodyPr>
          <a:lstStyle/>
          <a:p>
            <a:r>
              <a:rPr lang="da-DK" dirty="0"/>
              <a:t>i hvor høj grad opgaveformuleringen er besvaret</a:t>
            </a:r>
          </a:p>
          <a:p>
            <a:r>
              <a:rPr lang="da-DK" dirty="0"/>
              <a:t>undersøgelse og analyse af projektets problemstilling</a:t>
            </a:r>
          </a:p>
          <a:p>
            <a:r>
              <a:rPr lang="da-DK" dirty="0"/>
              <a:t>relevant udvælgelse, kombination og anvendelse af viden og metoder fra de indgående fag</a:t>
            </a:r>
          </a:p>
          <a:p>
            <a:r>
              <a:rPr lang="da-DK" dirty="0"/>
              <a:t>kombination af empiri og teori i behandling af problemstillingen</a:t>
            </a:r>
          </a:p>
          <a:p>
            <a:r>
              <a:rPr lang="da-DK" dirty="0"/>
              <a:t>faglig dybde og perspektiv</a:t>
            </a:r>
          </a:p>
          <a:p>
            <a:r>
              <a:rPr lang="da-DK" dirty="0"/>
              <a:t>projektarbejdets planlægning og begrundelser for faglige og metodiske valg</a:t>
            </a:r>
          </a:p>
          <a:p>
            <a:r>
              <a:rPr lang="da-DK" dirty="0"/>
              <a:t>beherskelse af fremstillingsformen i en faglig skriftlig opgavebesvarelse</a:t>
            </a:r>
          </a:p>
        </p:txBody>
      </p:sp>
    </p:spTree>
    <p:extLst>
      <p:ext uri="{BB962C8B-B14F-4D97-AF65-F5344CB8AC3E}">
        <p14:creationId xmlns:p14="http://schemas.microsoft.com/office/powerpoint/2010/main" val="11870446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93"/>
        <p:cNvGrpSpPr/>
        <p:nvPr/>
      </p:nvGrpSpPr>
      <p:grpSpPr>
        <a:xfrm>
          <a:off x="0" y="0"/>
          <a:ext cx="0" cy="0"/>
          <a:chOff x="0" y="0"/>
          <a:chExt cx="0" cy="0"/>
        </a:xfrm>
      </p:grpSpPr>
      <p:sp>
        <p:nvSpPr>
          <p:cNvPr id="94" name="Google Shape;94;p18"/>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endParaRPr/>
          </a:p>
        </p:txBody>
      </p:sp>
      <p:sp>
        <p:nvSpPr>
          <p:cNvPr id="95" name="Google Shape;95;p18"/>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spcAft>
                <a:spcPts val="2133"/>
              </a:spcAft>
              <a:buNone/>
            </a:pPr>
            <a:endParaRPr/>
          </a:p>
        </p:txBody>
      </p:sp>
      <p:pic>
        <p:nvPicPr>
          <p:cNvPr id="96" name="Google Shape;96;p18"/>
          <p:cNvPicPr preferRelativeResize="0"/>
          <p:nvPr/>
        </p:nvPicPr>
        <p:blipFill>
          <a:blip r:embed="rId3">
            <a:alphaModFix/>
          </a:blip>
          <a:stretch>
            <a:fillRect/>
          </a:stretch>
        </p:blipFill>
        <p:spPr>
          <a:xfrm>
            <a:off x="922667" y="-231166"/>
            <a:ext cx="10706101" cy="708916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pic>
        <p:nvPicPr>
          <p:cNvPr id="3" name="Billed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774392" y="543607"/>
            <a:ext cx="2808336" cy="3564427"/>
          </a:xfrm>
          <a:prstGeom prst="rect">
            <a:avLst/>
          </a:prstGeom>
        </p:spPr>
      </p:pic>
      <p:sp>
        <p:nvSpPr>
          <p:cNvPr id="187" name="Google Shape;187;p33"/>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dirty="0"/>
              <a:t>Rammerne på opgaven</a:t>
            </a:r>
            <a:endParaRPr dirty="0"/>
          </a:p>
        </p:txBody>
      </p:sp>
      <p:sp>
        <p:nvSpPr>
          <p:cNvPr id="188" name="Google Shape;188;p33"/>
          <p:cNvSpPr txBox="1">
            <a:spLocks noGrp="1"/>
          </p:cNvSpPr>
          <p:nvPr>
            <p:ph type="body" idx="1"/>
          </p:nvPr>
        </p:nvSpPr>
        <p:spPr>
          <a:xfrm>
            <a:off x="415600" y="1633633"/>
            <a:ext cx="11360800" cy="4948800"/>
          </a:xfrm>
          <a:prstGeom prst="rect">
            <a:avLst/>
          </a:prstGeom>
        </p:spPr>
        <p:txBody>
          <a:bodyPr spcFirstLastPara="1" vert="horz" wrap="square" lIns="121900" tIns="121900" rIns="121900" bIns="121900" rtlCol="0" anchor="t" anchorCtr="0">
            <a:noAutofit/>
          </a:bodyPr>
          <a:lstStyle/>
          <a:p>
            <a:pPr marL="0" indent="0">
              <a:buNone/>
            </a:pPr>
            <a:r>
              <a:rPr lang="da" dirty="0"/>
              <a:t>Forside - titelblad?</a:t>
            </a:r>
            <a:endParaRPr dirty="0"/>
          </a:p>
          <a:p>
            <a:pPr marL="0" indent="0">
              <a:spcBef>
                <a:spcPts val="2133"/>
              </a:spcBef>
              <a:buNone/>
            </a:pPr>
            <a:r>
              <a:rPr lang="da" dirty="0"/>
              <a:t>Indholdsfortegnelse</a:t>
            </a:r>
            <a:endParaRPr dirty="0"/>
          </a:p>
          <a:p>
            <a:pPr marL="0" indent="0">
              <a:spcBef>
                <a:spcPts val="2133"/>
              </a:spcBef>
              <a:buNone/>
            </a:pPr>
            <a:r>
              <a:rPr lang="da" dirty="0"/>
              <a:t>Resume (dansk 15-20 linjer)</a:t>
            </a:r>
            <a:endParaRPr dirty="0"/>
          </a:p>
          <a:p>
            <a:pPr marL="0" indent="0">
              <a:spcBef>
                <a:spcPts val="2133"/>
              </a:spcBef>
              <a:buNone/>
            </a:pPr>
            <a:r>
              <a:rPr lang="da" dirty="0"/>
              <a:t>Indledning</a:t>
            </a:r>
            <a:endParaRPr dirty="0"/>
          </a:p>
          <a:p>
            <a:pPr marL="0" indent="0">
              <a:spcBef>
                <a:spcPts val="2133"/>
              </a:spcBef>
              <a:buNone/>
            </a:pPr>
            <a:r>
              <a:rPr lang="da" dirty="0"/>
              <a:t>. . . . . . . . . . . . . . . . . . . I strukturerer - evt. ud fra opgaveformuleringen</a:t>
            </a:r>
            <a:endParaRPr dirty="0"/>
          </a:p>
          <a:p>
            <a:pPr marL="0" indent="0">
              <a:spcBef>
                <a:spcPts val="2133"/>
              </a:spcBef>
              <a:buNone/>
            </a:pPr>
            <a:r>
              <a:rPr lang="da" dirty="0"/>
              <a:t>Konklusion</a:t>
            </a:r>
            <a:endParaRPr dirty="0"/>
          </a:p>
          <a:p>
            <a:pPr marL="0" indent="0">
              <a:spcBef>
                <a:spcPts val="2133"/>
              </a:spcBef>
              <a:spcAft>
                <a:spcPts val="2133"/>
              </a:spcAft>
              <a:buNone/>
            </a:pPr>
            <a:r>
              <a:rPr lang="da" dirty="0"/>
              <a:t>Kildeliste, bilag</a:t>
            </a:r>
            <a:endParaRPr dirty="0"/>
          </a:p>
        </p:txBody>
      </p:sp>
      <p:pic>
        <p:nvPicPr>
          <p:cNvPr id="2" name="Billed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32114" y="193665"/>
            <a:ext cx="3692893" cy="4264311"/>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34"/>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Forsiden</a:t>
            </a:r>
            <a:endParaRPr/>
          </a:p>
        </p:txBody>
      </p:sp>
      <p:sp>
        <p:nvSpPr>
          <p:cNvPr id="194" name="Google Shape;194;p34"/>
          <p:cNvSpPr txBox="1">
            <a:spLocks noGrp="1"/>
          </p:cNvSpPr>
          <p:nvPr>
            <p:ph type="body" idx="1"/>
          </p:nvPr>
        </p:nvSpPr>
        <p:spPr>
          <a:xfrm>
            <a:off x="415600" y="1633633"/>
            <a:ext cx="11360800" cy="4803134"/>
          </a:xfrm>
          <a:prstGeom prst="rect">
            <a:avLst/>
          </a:prstGeom>
        </p:spPr>
        <p:txBody>
          <a:bodyPr spcFirstLastPara="1" vert="horz" wrap="square" lIns="121900" tIns="121900" rIns="121900" bIns="121900" rtlCol="0" anchor="t" anchorCtr="0">
            <a:noAutofit/>
          </a:bodyPr>
          <a:lstStyle/>
          <a:p>
            <a:pPr marL="0" indent="0">
              <a:buNone/>
            </a:pPr>
            <a:r>
              <a:rPr lang="da" dirty="0"/>
              <a:t>Jeres navn, klasse og skolens navn</a:t>
            </a:r>
            <a:endParaRPr dirty="0"/>
          </a:p>
          <a:p>
            <a:pPr marL="0" indent="0">
              <a:spcBef>
                <a:spcPts val="2133"/>
              </a:spcBef>
              <a:buNone/>
            </a:pPr>
            <a:r>
              <a:rPr lang="da" dirty="0"/>
              <a:t>Afleveringsdato</a:t>
            </a:r>
            <a:endParaRPr dirty="0"/>
          </a:p>
          <a:p>
            <a:pPr marL="0" indent="0">
              <a:spcBef>
                <a:spcPts val="2133"/>
              </a:spcBef>
              <a:buNone/>
            </a:pPr>
            <a:r>
              <a:rPr lang="da" dirty="0"/>
              <a:t>Titel på projektet</a:t>
            </a:r>
            <a:endParaRPr dirty="0"/>
          </a:p>
          <a:p>
            <a:pPr marL="0" indent="0">
              <a:spcBef>
                <a:spcPts val="2133"/>
              </a:spcBef>
              <a:buNone/>
            </a:pPr>
            <a:r>
              <a:rPr lang="da" dirty="0"/>
              <a:t>Fag og vejledere</a:t>
            </a:r>
            <a:endParaRPr dirty="0"/>
          </a:p>
          <a:p>
            <a:pPr marL="0" indent="0">
              <a:spcBef>
                <a:spcPts val="2133"/>
              </a:spcBef>
              <a:buNone/>
            </a:pPr>
            <a:r>
              <a:rPr lang="da" dirty="0"/>
              <a:t>Gerne et relevant billede</a:t>
            </a:r>
            <a:endParaRPr dirty="0"/>
          </a:p>
          <a:p>
            <a:pPr marL="0" indent="0">
              <a:spcBef>
                <a:spcPts val="2133"/>
              </a:spcBef>
              <a:spcAft>
                <a:spcPts val="2133"/>
              </a:spcAft>
              <a:buNone/>
            </a:pPr>
            <a:r>
              <a:rPr lang="da" dirty="0"/>
              <a:t>Antal tegn i opgaven (kan være på titelbladet)</a:t>
            </a:r>
          </a:p>
          <a:p>
            <a:pPr marL="0" indent="0">
              <a:spcBef>
                <a:spcPts val="2133"/>
              </a:spcBef>
              <a:spcAft>
                <a:spcPts val="2133"/>
              </a:spcAft>
              <a:buNone/>
            </a:pPr>
            <a:r>
              <a:rPr lang="da-DK" dirty="0">
                <a:hlinkClick r:id="rId3"/>
              </a:rPr>
              <a:t>http://htx-elev.ucholstebro.dk/wiki/index.php?title=Word_Forside</a:t>
            </a:r>
            <a:r>
              <a:rPr lang="da" dirty="0"/>
              <a:t> </a:t>
            </a:r>
            <a:endParaRPr dirty="0"/>
          </a:p>
        </p:txBody>
      </p:sp>
      <p:pic>
        <p:nvPicPr>
          <p:cNvPr id="2" name="Billede 1"/>
          <p:cNvPicPr>
            <a:picLocks noChangeAspect="1"/>
          </p:cNvPicPr>
          <p:nvPr/>
        </p:nvPicPr>
        <p:blipFill>
          <a:blip r:embed="rId4"/>
          <a:stretch>
            <a:fillRect/>
          </a:stretch>
        </p:blipFill>
        <p:spPr>
          <a:xfrm>
            <a:off x="7962451" y="1"/>
            <a:ext cx="4229549" cy="5895055"/>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Google Shape;199;p35"/>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Indholdsfortegnelse</a:t>
            </a:r>
            <a:endParaRPr/>
          </a:p>
        </p:txBody>
      </p:sp>
      <p:sp>
        <p:nvSpPr>
          <p:cNvPr id="200" name="Google Shape;200;p35"/>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dirty="0"/>
              <a:t>Brug Words automatik</a:t>
            </a:r>
          </a:p>
          <a:p>
            <a:pPr marL="0" indent="0">
              <a:buNone/>
            </a:pPr>
            <a:r>
              <a:rPr lang="da-DK" dirty="0">
                <a:hlinkClick r:id="rId3"/>
              </a:rPr>
              <a:t>http://htx-elev.ucholstebro.dk/wiki/index.php?title=Word_Indholdsfortegnelse</a:t>
            </a:r>
            <a:r>
              <a:rPr lang="da" dirty="0"/>
              <a:t> </a:t>
            </a:r>
            <a:endParaRPr dirty="0"/>
          </a:p>
          <a:p>
            <a:pPr marL="0" indent="0">
              <a:spcBef>
                <a:spcPts val="2133"/>
              </a:spcBef>
              <a:buNone/>
            </a:pPr>
            <a:r>
              <a:rPr lang="da" dirty="0"/>
              <a:t>(overskriftstypografier)</a:t>
            </a:r>
            <a:endParaRPr dirty="0"/>
          </a:p>
          <a:p>
            <a:pPr marL="0" indent="0">
              <a:spcBef>
                <a:spcPts val="2133"/>
              </a:spcBef>
              <a:buNone/>
            </a:pPr>
            <a:r>
              <a:rPr lang="da" dirty="0"/>
              <a:t>Husk at opdatere inden I PDF’er</a:t>
            </a:r>
            <a:endParaRPr dirty="0"/>
          </a:p>
          <a:p>
            <a:pPr marL="0" indent="0">
              <a:spcBef>
                <a:spcPts val="2133"/>
              </a:spcBef>
              <a:spcAft>
                <a:spcPts val="2133"/>
              </a:spcAft>
              <a:buNone/>
            </a:pPr>
            <a:r>
              <a:rPr lang="da" dirty="0"/>
              <a:t>Sidenumre på alle sider (pånær forside) fx </a:t>
            </a:r>
            <a:br>
              <a:rPr lang="da" dirty="0"/>
            </a:br>
            <a:r>
              <a:rPr lang="da" dirty="0"/>
              <a:t>i sidefoden</a:t>
            </a:r>
          </a:p>
          <a:p>
            <a:pPr marL="0" indent="0">
              <a:spcBef>
                <a:spcPts val="2133"/>
              </a:spcBef>
              <a:spcAft>
                <a:spcPts val="2133"/>
              </a:spcAft>
              <a:buNone/>
            </a:pPr>
            <a:r>
              <a:rPr lang="da-DK" dirty="0">
                <a:hlinkClick r:id="rId4"/>
              </a:rPr>
              <a:t>http://htx-elev.ucholstebro.dk/wiki/index.php?title=Word_Sidehoved_%26_Sidefod</a:t>
            </a:r>
            <a:r>
              <a:rPr lang="da" dirty="0"/>
              <a:t> </a:t>
            </a:r>
            <a:endParaRPr dirty="0"/>
          </a:p>
        </p:txBody>
      </p:sp>
      <p:pic>
        <p:nvPicPr>
          <p:cNvPr id="2" name="Billede 1"/>
          <p:cNvPicPr>
            <a:picLocks noChangeAspect="1"/>
          </p:cNvPicPr>
          <p:nvPr/>
        </p:nvPicPr>
        <p:blipFill>
          <a:blip r:embed="rId5"/>
          <a:stretch>
            <a:fillRect/>
          </a:stretch>
        </p:blipFill>
        <p:spPr>
          <a:xfrm>
            <a:off x="7537018" y="335136"/>
            <a:ext cx="4380937" cy="5436200"/>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36"/>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Resume</a:t>
            </a:r>
            <a:endParaRPr/>
          </a:p>
        </p:txBody>
      </p:sp>
      <p:sp>
        <p:nvSpPr>
          <p:cNvPr id="206" name="Google Shape;206;p36"/>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dirty="0"/>
              <a:t>Kort genfortælling af hele projektet på 15-20 linjer</a:t>
            </a:r>
            <a:endParaRPr dirty="0"/>
          </a:p>
          <a:p>
            <a:pPr marL="0" indent="0">
              <a:spcBef>
                <a:spcPts val="2133"/>
              </a:spcBef>
              <a:buNone/>
            </a:pPr>
            <a:r>
              <a:rPr lang="da" dirty="0"/>
              <a:t>Skal kunne læses selvstændigt</a:t>
            </a:r>
            <a:endParaRPr dirty="0"/>
          </a:p>
          <a:p>
            <a:pPr marL="0" indent="0">
              <a:spcBef>
                <a:spcPts val="2133"/>
              </a:spcBef>
              <a:buNone/>
            </a:pPr>
            <a:r>
              <a:rPr lang="da" dirty="0"/>
              <a:t>Præsenterer problemstilling</a:t>
            </a:r>
            <a:endParaRPr dirty="0"/>
          </a:p>
          <a:p>
            <a:pPr marL="0" indent="0">
              <a:spcBef>
                <a:spcPts val="2133"/>
              </a:spcBef>
              <a:buNone/>
            </a:pPr>
            <a:r>
              <a:rPr lang="da" dirty="0"/>
              <a:t>Gennemgår kort behandlingen</a:t>
            </a:r>
            <a:endParaRPr dirty="0"/>
          </a:p>
          <a:p>
            <a:pPr marL="0" indent="0">
              <a:spcBef>
                <a:spcPts val="2133"/>
              </a:spcBef>
              <a:buNone/>
            </a:pPr>
            <a:r>
              <a:rPr lang="da" dirty="0"/>
              <a:t>Ender i konklusionen</a:t>
            </a:r>
          </a:p>
          <a:p>
            <a:pPr marL="0" indent="0">
              <a:spcBef>
                <a:spcPts val="2133"/>
              </a:spcBef>
              <a:buNone/>
            </a:pPr>
            <a:r>
              <a:rPr lang="da-DK" dirty="0"/>
              <a:t>Skrives til sidst</a:t>
            </a:r>
          </a:p>
          <a:p>
            <a:pPr marL="0" indent="0">
              <a:spcBef>
                <a:spcPts val="2133"/>
              </a:spcBef>
              <a:spcAft>
                <a:spcPts val="2133"/>
              </a:spcAft>
              <a:buNone/>
            </a:pPr>
            <a:endParaRP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7"/>
          <p:cNvSpPr txBox="1">
            <a:spLocks noGrp="1"/>
          </p:cNvSpPr>
          <p:nvPr>
            <p:ph type="title"/>
          </p:nvPr>
        </p:nvSpPr>
        <p:spPr>
          <a:xfrm>
            <a:off x="415600" y="421233"/>
            <a:ext cx="11360800" cy="1108400"/>
          </a:xfrm>
          <a:prstGeom prst="rect">
            <a:avLst/>
          </a:prstGeom>
        </p:spPr>
        <p:txBody>
          <a:bodyPr spcFirstLastPara="1" vert="horz" wrap="square" lIns="121900" tIns="121900" rIns="121900" bIns="121900" rtlCol="0" anchor="b" anchorCtr="0">
            <a:noAutofit/>
          </a:bodyPr>
          <a:lstStyle/>
          <a:p>
            <a:r>
              <a:rPr lang="da"/>
              <a:t>Indledning</a:t>
            </a:r>
            <a:endParaRPr/>
          </a:p>
        </p:txBody>
      </p:sp>
      <p:sp>
        <p:nvSpPr>
          <p:cNvPr id="212" name="Google Shape;212;p37"/>
          <p:cNvSpPr txBox="1">
            <a:spLocks noGrp="1"/>
          </p:cNvSpPr>
          <p:nvPr>
            <p:ph type="body" idx="1"/>
          </p:nvPr>
        </p:nvSpPr>
        <p:spPr>
          <a:xfrm>
            <a:off x="415600" y="1633633"/>
            <a:ext cx="11360800" cy="4472000"/>
          </a:xfrm>
          <a:prstGeom prst="rect">
            <a:avLst/>
          </a:prstGeom>
        </p:spPr>
        <p:txBody>
          <a:bodyPr spcFirstLastPara="1" vert="horz" wrap="square" lIns="121900" tIns="121900" rIns="121900" bIns="121900" rtlCol="0" anchor="t" anchorCtr="0">
            <a:noAutofit/>
          </a:bodyPr>
          <a:lstStyle/>
          <a:p>
            <a:pPr marL="0" indent="0">
              <a:buNone/>
            </a:pPr>
            <a:r>
              <a:rPr lang="da" dirty="0"/>
              <a:t>Folder problemstillingen ud</a:t>
            </a:r>
            <a:endParaRPr dirty="0"/>
          </a:p>
          <a:p>
            <a:pPr marL="0" indent="0">
              <a:spcBef>
                <a:spcPts val="2133"/>
              </a:spcBef>
              <a:buNone/>
            </a:pPr>
            <a:r>
              <a:rPr lang="da" dirty="0"/>
              <a:t>Gennemgår baggrunden</a:t>
            </a:r>
            <a:endParaRPr dirty="0"/>
          </a:p>
          <a:p>
            <a:pPr marL="0" indent="0">
              <a:spcBef>
                <a:spcPts val="2133"/>
              </a:spcBef>
              <a:buNone/>
            </a:pPr>
            <a:r>
              <a:rPr lang="da" dirty="0"/>
              <a:t>Det første afsnit fra opgaveformuleringen uddybet</a:t>
            </a:r>
          </a:p>
          <a:p>
            <a:pPr marL="0" indent="0">
              <a:lnSpc>
                <a:spcPct val="100000"/>
              </a:lnSpc>
              <a:spcBef>
                <a:spcPts val="2133"/>
              </a:spcBef>
              <a:spcAft>
                <a:spcPts val="2133"/>
              </a:spcAft>
              <a:buNone/>
            </a:pPr>
            <a:r>
              <a:rPr lang="da-DK" dirty="0"/>
              <a:t>Må gerne være personlig – derfor har jeg valgt emnet</a:t>
            </a:r>
          </a:p>
          <a:p>
            <a:pPr marL="0" indent="0">
              <a:lnSpc>
                <a:spcPct val="100000"/>
              </a:lnSpc>
              <a:spcBef>
                <a:spcPts val="2133"/>
              </a:spcBef>
              <a:spcAft>
                <a:spcPts val="2133"/>
              </a:spcAft>
              <a:buNone/>
            </a:pPr>
            <a:r>
              <a:rPr lang="da-DK" dirty="0"/>
              <a:t>Giver læseren lyst til at læse videre</a:t>
            </a:r>
          </a:p>
          <a:p>
            <a:pPr marL="0" indent="0">
              <a:spcBef>
                <a:spcPts val="2133"/>
              </a:spcBef>
              <a:spcAft>
                <a:spcPts val="2133"/>
              </a:spcAft>
              <a:buNone/>
            </a:pPr>
            <a:r>
              <a:rPr lang="da-DK" dirty="0"/>
              <a:t>Er interessant formidlet. Man skal ikke kunne lægge det fra sig. </a:t>
            </a:r>
            <a:endParaRPr dirty="0"/>
          </a:p>
        </p:txBody>
      </p:sp>
      <p:pic>
        <p:nvPicPr>
          <p:cNvPr id="2" name="Billede 1"/>
          <p:cNvPicPr>
            <a:picLocks noChangeAspect="1"/>
          </p:cNvPicPr>
          <p:nvPr/>
        </p:nvPicPr>
        <p:blipFill>
          <a:blip r:embed="rId3"/>
          <a:stretch>
            <a:fillRect/>
          </a:stretch>
        </p:blipFill>
        <p:spPr>
          <a:xfrm>
            <a:off x="5523958" y="1"/>
            <a:ext cx="6668041" cy="2795376"/>
          </a:xfrm>
          <a:prstGeom prst="rect">
            <a:avLst/>
          </a:prstGeom>
        </p:spPr>
      </p:pic>
    </p:spTree>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1192</TotalTime>
  <Words>1294</Words>
  <Application>Microsoft Office PowerPoint</Application>
  <PresentationFormat>Widescreen</PresentationFormat>
  <Paragraphs>140</Paragraphs>
  <Slides>23</Slides>
  <Notes>20</Notes>
  <HiddenSlides>0</HiddenSlides>
  <MMClips>0</MMClips>
  <ScaleCrop>false</ScaleCrop>
  <HeadingPairs>
    <vt:vector size="6" baseType="variant">
      <vt:variant>
        <vt:lpstr>Benyttede skrifttyper</vt:lpstr>
      </vt:variant>
      <vt:variant>
        <vt:i4>4</vt:i4>
      </vt:variant>
      <vt:variant>
        <vt:lpstr>Tema</vt:lpstr>
      </vt:variant>
      <vt:variant>
        <vt:i4>1</vt:i4>
      </vt:variant>
      <vt:variant>
        <vt:lpstr>Slidetitler</vt:lpstr>
      </vt:variant>
      <vt:variant>
        <vt:i4>23</vt:i4>
      </vt:variant>
    </vt:vector>
  </HeadingPairs>
  <TitlesOfParts>
    <vt:vector size="28" baseType="lpstr">
      <vt:lpstr>Arial</vt:lpstr>
      <vt:lpstr>Calibri</vt:lpstr>
      <vt:lpstr>Calibri Light</vt:lpstr>
      <vt:lpstr>Open Sans</vt:lpstr>
      <vt:lpstr>Office-tema</vt:lpstr>
      <vt:lpstr>SOP Formalia</vt:lpstr>
      <vt:lpstr>Formalia</vt:lpstr>
      <vt:lpstr>Ved den skriftlige opgavebesvarelse lægges vægt på:</vt:lpstr>
      <vt:lpstr>PowerPoint-præsentation</vt:lpstr>
      <vt:lpstr>Rammerne på opgaven</vt:lpstr>
      <vt:lpstr>Forsiden</vt:lpstr>
      <vt:lpstr>Indholdsfortegnelse</vt:lpstr>
      <vt:lpstr>Resume</vt:lpstr>
      <vt:lpstr>Indledning</vt:lpstr>
      <vt:lpstr>Indledning – bare et eksempel</vt:lpstr>
      <vt:lpstr>Indholdet</vt:lpstr>
      <vt:lpstr>Sådan binder du afsnit sammen</vt:lpstr>
      <vt:lpstr>Layout</vt:lpstr>
      <vt:lpstr>Citater</vt:lpstr>
      <vt:lpstr>Faglig argumentering</vt:lpstr>
      <vt:lpstr>Figurer / Billeder / Tabeller / Beregninger</vt:lpstr>
      <vt:lpstr>Kilder – se også videoer om kilder</vt:lpstr>
      <vt:lpstr>Konklusion</vt:lpstr>
      <vt:lpstr>Kildeliste og bilag</vt:lpstr>
      <vt:lpstr>Plagiat</vt:lpstr>
      <vt:lpstr>Ekstern korrektur: Find en der kan læse dit SOP</vt:lpstr>
      <vt:lpstr>Tjekliste til opgaven</vt:lpstr>
      <vt:lpstr>Tjekliste til opgaven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SOP Formalia</dc:title>
  <dc:creator>Bent Arnoldsen</dc:creator>
  <cp:lastModifiedBy>Bent Arnoldsen</cp:lastModifiedBy>
  <cp:revision>7</cp:revision>
  <dcterms:created xsi:type="dcterms:W3CDTF">2021-12-05T15:44:01Z</dcterms:created>
  <dcterms:modified xsi:type="dcterms:W3CDTF">2021-12-06T12:42:41Z</dcterms:modified>
</cp:coreProperties>
</file>